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3"/>
  </p:notesMasterIdLst>
  <p:handoutMasterIdLst>
    <p:handoutMasterId r:id="rId44"/>
  </p:handoutMasterIdLst>
  <p:sldIdLst>
    <p:sldId id="298" r:id="rId5"/>
    <p:sldId id="301" r:id="rId6"/>
    <p:sldId id="280" r:id="rId7"/>
    <p:sldId id="341" r:id="rId8"/>
    <p:sldId id="331" r:id="rId9"/>
    <p:sldId id="332" r:id="rId10"/>
    <p:sldId id="335" r:id="rId11"/>
    <p:sldId id="336" r:id="rId12"/>
    <p:sldId id="337" r:id="rId13"/>
    <p:sldId id="334" r:id="rId14"/>
    <p:sldId id="338" r:id="rId15"/>
    <p:sldId id="339" r:id="rId16"/>
    <p:sldId id="340" r:id="rId17"/>
    <p:sldId id="342" r:id="rId18"/>
    <p:sldId id="345" r:id="rId19"/>
    <p:sldId id="346" r:id="rId20"/>
    <p:sldId id="344" r:id="rId21"/>
    <p:sldId id="347" r:id="rId22"/>
    <p:sldId id="348" r:id="rId23"/>
    <p:sldId id="349" r:id="rId24"/>
    <p:sldId id="343" r:id="rId25"/>
    <p:sldId id="350" r:id="rId26"/>
    <p:sldId id="302" r:id="rId27"/>
    <p:sldId id="327" r:id="rId28"/>
    <p:sldId id="303" r:id="rId29"/>
    <p:sldId id="308" r:id="rId30"/>
    <p:sldId id="309" r:id="rId31"/>
    <p:sldId id="310" r:id="rId32"/>
    <p:sldId id="311" r:id="rId33"/>
    <p:sldId id="312" r:id="rId34"/>
    <p:sldId id="313" r:id="rId35"/>
    <p:sldId id="315" r:id="rId36"/>
    <p:sldId id="329" r:id="rId37"/>
    <p:sldId id="317" r:id="rId38"/>
    <p:sldId id="322" r:id="rId39"/>
    <p:sldId id="323" r:id="rId40"/>
    <p:sldId id="326" r:id="rId41"/>
    <p:sldId id="328" r:id="rId42"/>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19" autoAdjust="0"/>
  </p:normalViewPr>
  <p:slideViewPr>
    <p:cSldViewPr snapToGrid="0">
      <p:cViewPr varScale="1">
        <p:scale>
          <a:sx n="83" d="100"/>
          <a:sy n="83" d="100"/>
        </p:scale>
        <p:origin x="45" y="300"/>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2023/7/10</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2023/7/10</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hyperlink" Target="https://biblio.ugent.be/publication/2958608/file/6776017.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評価モデル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 </a:t>
            </a:r>
            <a:r>
              <a:rPr kumimoji="1" lang="en-US" altLang="ja-JP" sz="3200" dirty="0"/>
              <a:t>(</a:t>
            </a:r>
            <a:r>
              <a:rPr lang="ja-JP" altLang="en-US" sz="3200" dirty="0"/>
              <a:t>単語を</a:t>
            </a:r>
            <a:r>
              <a:rPr kumimoji="1" lang="en-US" altLang="ja-JP" sz="3200" dirty="0"/>
              <a:t>[</a:t>
            </a:r>
            <a:r>
              <a:rPr lang="en-US" altLang="ja-JP" sz="3200" dirty="0"/>
              <a:t>MASK]</a:t>
            </a:r>
            <a:r>
              <a:rPr lang="ja-JP" altLang="en-US" sz="3200" dirty="0"/>
              <a:t>変えない）</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 Sequence</a:t>
            </a:r>
            <a:r>
              <a:rPr lang="ja-JP" altLang="en-US" sz="3200" dirty="0"/>
              <a:t>の長さ</a:t>
            </a:r>
            <a:r>
              <a:rPr lang="en-US" altLang="ja-JP" sz="3200" dirty="0"/>
              <a:t>(512)</a:t>
            </a:r>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A0291A-1381-6052-4F6E-8C53C423263D}"/>
              </a:ext>
            </a:extLst>
          </p:cNvPr>
          <p:cNvSpPr>
            <a:spLocks noGrp="1"/>
          </p:cNvSpPr>
          <p:nvPr>
            <p:ph type="title"/>
          </p:nvPr>
        </p:nvSpPr>
        <p:spPr/>
        <p:txBody>
          <a:bodyPr/>
          <a:lstStyle/>
          <a:p>
            <a:r>
              <a:rPr lang="en-US" altLang="ko-KR" dirty="0" err="1"/>
              <a:t>RoBERTa</a:t>
            </a:r>
            <a:r>
              <a:rPr lang="en-US" altLang="ko-KR" dirty="0"/>
              <a:t> </a:t>
            </a:r>
            <a:r>
              <a:rPr lang="ja-JP" altLang="en-US" dirty="0"/>
              <a:t>の </a:t>
            </a:r>
            <a:r>
              <a:rPr lang="en-US" altLang="ja-JP" dirty="0" err="1"/>
              <a:t>Subword</a:t>
            </a:r>
            <a:r>
              <a:rPr lang="en-US" altLang="ja-JP" dirty="0"/>
              <a:t> Tokenizer</a:t>
            </a:r>
            <a:endParaRPr lang="ko-KR" altLang="en-US" dirty="0"/>
          </a:p>
        </p:txBody>
      </p:sp>
      <p:sp>
        <p:nvSpPr>
          <p:cNvPr id="3" name="내용 개체 틀 2">
            <a:extLst>
              <a:ext uri="{FF2B5EF4-FFF2-40B4-BE49-F238E27FC236}">
                <a16:creationId xmlns:a16="http://schemas.microsoft.com/office/drawing/2014/main" id="{604EB7D0-6A93-6A58-9E19-7FC381B58E13}"/>
              </a:ext>
            </a:extLst>
          </p:cNvPr>
          <p:cNvSpPr>
            <a:spLocks noGrp="1"/>
          </p:cNvSpPr>
          <p:nvPr>
            <p:ph idx="1"/>
          </p:nvPr>
        </p:nvSpPr>
        <p:spPr/>
        <p:txBody>
          <a:bodyPr>
            <a:normAutofit/>
          </a:bodyPr>
          <a:lstStyle/>
          <a:p>
            <a:r>
              <a:rPr lang="en-US" altLang="ko-KR" sz="3200" dirty="0"/>
              <a:t>I am a student of Tokai.</a:t>
            </a:r>
          </a:p>
          <a:p>
            <a:r>
              <a:rPr lang="en-US" altLang="ko-KR" sz="3200" dirty="0"/>
              <a:t>['I', '</a:t>
            </a:r>
            <a:r>
              <a:rPr lang="en-US" altLang="ko-KR" sz="3200" dirty="0" err="1"/>
              <a:t>Ġam</a:t>
            </a:r>
            <a:r>
              <a:rPr lang="en-US" altLang="ko-KR" sz="3200" dirty="0"/>
              <a:t>', '</a:t>
            </a:r>
            <a:r>
              <a:rPr lang="en-US" altLang="ko-KR" sz="3200" dirty="0" err="1"/>
              <a:t>Ġa</a:t>
            </a:r>
            <a:r>
              <a:rPr lang="en-US" altLang="ko-KR" sz="3200" dirty="0"/>
              <a:t>', '</a:t>
            </a:r>
            <a:r>
              <a:rPr lang="en-US" altLang="ko-KR" sz="3200" dirty="0" err="1"/>
              <a:t>Ġstudent</a:t>
            </a:r>
            <a:r>
              <a:rPr lang="en-US" altLang="ko-KR" sz="3200" dirty="0"/>
              <a:t>', '</a:t>
            </a:r>
            <a:r>
              <a:rPr lang="en-US" altLang="ko-KR" sz="3200" dirty="0" err="1"/>
              <a:t>Ġof</a:t>
            </a:r>
            <a:r>
              <a:rPr lang="en-US" altLang="ko-KR" sz="3200" dirty="0"/>
              <a:t>', '</a:t>
            </a:r>
            <a:r>
              <a:rPr lang="en-US" altLang="ko-KR" sz="3200" dirty="0" err="1"/>
              <a:t>ĠTok</a:t>
            </a:r>
            <a:r>
              <a:rPr lang="en-US" altLang="ko-KR" sz="3200" dirty="0"/>
              <a:t>', 'ai', '.’]</a:t>
            </a:r>
          </a:p>
          <a:p>
            <a:endParaRPr lang="en-US" altLang="ko-KR" sz="3200" dirty="0"/>
          </a:p>
          <a:p>
            <a:r>
              <a:rPr lang="en-US" altLang="ko-KR" sz="4400" dirty="0"/>
              <a:t>BPE</a:t>
            </a:r>
          </a:p>
          <a:p>
            <a:pPr marL="0" indent="0">
              <a:buNone/>
            </a:pPr>
            <a:endParaRPr lang="en-US" altLang="ko-KR" sz="3200" dirty="0"/>
          </a:p>
        </p:txBody>
      </p:sp>
      <p:pic>
        <p:nvPicPr>
          <p:cNvPr id="5" name="그림 4">
            <a:extLst>
              <a:ext uri="{FF2B5EF4-FFF2-40B4-BE49-F238E27FC236}">
                <a16:creationId xmlns:a16="http://schemas.microsoft.com/office/drawing/2014/main" id="{86AC5268-4C77-416B-F145-0D6B1555D6D4}"/>
              </a:ext>
            </a:extLst>
          </p:cNvPr>
          <p:cNvPicPr>
            <a:picLocks noChangeAspect="1"/>
          </p:cNvPicPr>
          <p:nvPr/>
        </p:nvPicPr>
        <p:blipFill rotWithShape="1">
          <a:blip r:embed="rId2"/>
          <a:srcRect l="26148" t="81198" r="61714" b="6067"/>
          <a:stretch/>
        </p:blipFill>
        <p:spPr>
          <a:xfrm>
            <a:off x="8813173" y="3972772"/>
            <a:ext cx="2342507" cy="1896320"/>
          </a:xfrm>
          <a:prstGeom prst="rect">
            <a:avLst/>
          </a:prstGeom>
        </p:spPr>
      </p:pic>
    </p:spTree>
    <p:extLst>
      <p:ext uri="{BB962C8B-B14F-4D97-AF65-F5344CB8AC3E}">
        <p14:creationId xmlns:p14="http://schemas.microsoft.com/office/powerpoint/2010/main" val="1433582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35D49F-5D6A-250A-5B0E-D999C1544EEC}"/>
              </a:ext>
            </a:extLst>
          </p:cNvPr>
          <p:cNvSpPr>
            <a:spLocks noGrp="1"/>
          </p:cNvSpPr>
          <p:nvPr>
            <p:ph type="title"/>
          </p:nvPr>
        </p:nvSpPr>
        <p:spPr/>
        <p:txBody>
          <a:bodyPr/>
          <a:lstStyle/>
          <a:p>
            <a:r>
              <a:rPr lang="ja-JP" altLang="en-US" dirty="0"/>
              <a:t>前処理と</a:t>
            </a:r>
            <a:r>
              <a:rPr lang="en-US" altLang="ko-KR" dirty="0"/>
              <a:t>Tokenize </a:t>
            </a:r>
            <a:r>
              <a:rPr lang="en-US" altLang="ko-KR" dirty="0" err="1"/>
              <a:t>fuction</a:t>
            </a:r>
            <a:r>
              <a:rPr lang="ja-JP" altLang="en-US" dirty="0"/>
              <a:t>の作成</a:t>
            </a:r>
            <a:endParaRPr lang="ko-KR" altLang="en-US" dirty="0"/>
          </a:p>
        </p:txBody>
      </p:sp>
      <p:pic>
        <p:nvPicPr>
          <p:cNvPr id="5" name="그림 4">
            <a:extLst>
              <a:ext uri="{FF2B5EF4-FFF2-40B4-BE49-F238E27FC236}">
                <a16:creationId xmlns:a16="http://schemas.microsoft.com/office/drawing/2014/main" id="{4C91753E-586D-B378-18A9-ADD8AA00907F}"/>
              </a:ext>
            </a:extLst>
          </p:cNvPr>
          <p:cNvPicPr>
            <a:picLocks noChangeAspect="1"/>
          </p:cNvPicPr>
          <p:nvPr/>
        </p:nvPicPr>
        <p:blipFill rotWithShape="1">
          <a:blip r:embed="rId2"/>
          <a:srcRect l="21150" t="12133" r="39558" b="34934"/>
          <a:stretch/>
        </p:blipFill>
        <p:spPr>
          <a:xfrm>
            <a:off x="1097280" y="2236537"/>
            <a:ext cx="5146001" cy="3899567"/>
          </a:xfrm>
          <a:prstGeom prst="rect">
            <a:avLst/>
          </a:prstGeom>
        </p:spPr>
      </p:pic>
      <p:pic>
        <p:nvPicPr>
          <p:cNvPr id="7" name="그림 6">
            <a:extLst>
              <a:ext uri="{FF2B5EF4-FFF2-40B4-BE49-F238E27FC236}">
                <a16:creationId xmlns:a16="http://schemas.microsoft.com/office/drawing/2014/main" id="{9FE129A9-4608-6AA7-1BB3-5FB9024F5D2D}"/>
              </a:ext>
            </a:extLst>
          </p:cNvPr>
          <p:cNvPicPr>
            <a:picLocks noChangeAspect="1"/>
          </p:cNvPicPr>
          <p:nvPr/>
        </p:nvPicPr>
        <p:blipFill rotWithShape="1">
          <a:blip r:embed="rId3"/>
          <a:srcRect l="18224" t="51930" r="56513" b="41637"/>
          <a:stretch/>
        </p:blipFill>
        <p:spPr>
          <a:xfrm>
            <a:off x="6352355" y="2236538"/>
            <a:ext cx="4881444" cy="699167"/>
          </a:xfrm>
          <a:prstGeom prst="rect">
            <a:avLst/>
          </a:prstGeom>
        </p:spPr>
      </p:pic>
      <p:pic>
        <p:nvPicPr>
          <p:cNvPr id="9" name="그림 8">
            <a:extLst>
              <a:ext uri="{FF2B5EF4-FFF2-40B4-BE49-F238E27FC236}">
                <a16:creationId xmlns:a16="http://schemas.microsoft.com/office/drawing/2014/main" id="{1356A7F0-D0AC-851B-6218-01F3A66BEBF6}"/>
              </a:ext>
            </a:extLst>
          </p:cNvPr>
          <p:cNvPicPr>
            <a:picLocks noChangeAspect="1"/>
          </p:cNvPicPr>
          <p:nvPr/>
        </p:nvPicPr>
        <p:blipFill rotWithShape="1">
          <a:blip r:embed="rId4"/>
          <a:srcRect l="16974" t="64678" r="55921" b="32164"/>
          <a:stretch/>
        </p:blipFill>
        <p:spPr>
          <a:xfrm>
            <a:off x="6352355" y="4080532"/>
            <a:ext cx="5568973" cy="364958"/>
          </a:xfrm>
          <a:prstGeom prst="rect">
            <a:avLst/>
          </a:prstGeom>
        </p:spPr>
      </p:pic>
      <p:pic>
        <p:nvPicPr>
          <p:cNvPr id="11" name="그림 10">
            <a:extLst>
              <a:ext uri="{FF2B5EF4-FFF2-40B4-BE49-F238E27FC236}">
                <a16:creationId xmlns:a16="http://schemas.microsoft.com/office/drawing/2014/main" id="{F517B345-60BC-3B91-1251-490D266039C7}"/>
              </a:ext>
            </a:extLst>
          </p:cNvPr>
          <p:cNvPicPr>
            <a:picLocks noChangeAspect="1"/>
          </p:cNvPicPr>
          <p:nvPr/>
        </p:nvPicPr>
        <p:blipFill rotWithShape="1">
          <a:blip r:embed="rId5"/>
          <a:srcRect l="16842" t="75555" r="63596" b="22807"/>
          <a:stretch/>
        </p:blipFill>
        <p:spPr>
          <a:xfrm>
            <a:off x="6352355" y="5590318"/>
            <a:ext cx="5353953" cy="252090"/>
          </a:xfrm>
          <a:prstGeom prst="rect">
            <a:avLst/>
          </a:prstGeom>
        </p:spPr>
      </p:pic>
      <p:pic>
        <p:nvPicPr>
          <p:cNvPr id="12" name="그림 11">
            <a:extLst>
              <a:ext uri="{FF2B5EF4-FFF2-40B4-BE49-F238E27FC236}">
                <a16:creationId xmlns:a16="http://schemas.microsoft.com/office/drawing/2014/main" id="{A622F146-2E61-06FD-0C5B-4392890DA41F}"/>
              </a:ext>
            </a:extLst>
          </p:cNvPr>
          <p:cNvPicPr>
            <a:picLocks noChangeAspect="1"/>
          </p:cNvPicPr>
          <p:nvPr/>
        </p:nvPicPr>
        <p:blipFill rotWithShape="1">
          <a:blip r:embed="rId5"/>
          <a:srcRect l="36404" t="75555" r="48292" b="22807"/>
          <a:stretch/>
        </p:blipFill>
        <p:spPr>
          <a:xfrm>
            <a:off x="6352355" y="5842408"/>
            <a:ext cx="4188711" cy="252090"/>
          </a:xfrm>
          <a:prstGeom prst="rect">
            <a:avLst/>
          </a:prstGeom>
        </p:spPr>
      </p:pic>
    </p:spTree>
    <p:extLst>
      <p:ext uri="{BB962C8B-B14F-4D97-AF65-F5344CB8AC3E}">
        <p14:creationId xmlns:p14="http://schemas.microsoft.com/office/powerpoint/2010/main" val="3794606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781B1-458B-E500-A40F-101E3D0EB175}"/>
              </a:ext>
            </a:extLst>
          </p:cNvPr>
          <p:cNvSpPr>
            <a:spLocks noGrp="1"/>
          </p:cNvSpPr>
          <p:nvPr>
            <p:ph type="title"/>
          </p:nvPr>
        </p:nvSpPr>
        <p:spPr/>
        <p:txBody>
          <a:bodyPr/>
          <a:lstStyle/>
          <a:p>
            <a:r>
              <a:rPr lang="ja-JP" altLang="en-US" dirty="0"/>
              <a:t>出力ベクトルの選択。</a:t>
            </a:r>
            <a:endParaRPr lang="ko-KR" altLang="en-US" dirty="0"/>
          </a:p>
        </p:txBody>
      </p:sp>
      <p:sp>
        <p:nvSpPr>
          <p:cNvPr id="3" name="내용 개체 틀 2">
            <a:extLst>
              <a:ext uri="{FF2B5EF4-FFF2-40B4-BE49-F238E27FC236}">
                <a16:creationId xmlns:a16="http://schemas.microsoft.com/office/drawing/2014/main" id="{55DE3305-16C8-CC3C-9E8A-3E004FFC09F9}"/>
              </a:ext>
            </a:extLst>
          </p:cNvPr>
          <p:cNvSpPr>
            <a:spLocks noGrp="1"/>
          </p:cNvSpPr>
          <p:nvPr>
            <p:ph idx="1"/>
          </p:nvPr>
        </p:nvSpPr>
        <p:spPr/>
        <p:txBody>
          <a:bodyPr>
            <a:normAutofit/>
          </a:bodyPr>
          <a:lstStyle/>
          <a:p>
            <a:pPr>
              <a:buFont typeface="Wingdings" panose="05000000000000000000" pitchFamily="2" charset="2"/>
              <a:buChar char="§"/>
            </a:pPr>
            <a:r>
              <a:rPr lang="en-US" altLang="ko-KR" sz="4000" b="1" dirty="0"/>
              <a:t>[CLS]</a:t>
            </a:r>
          </a:p>
          <a:p>
            <a:pPr>
              <a:buFont typeface="Wingdings" panose="05000000000000000000" pitchFamily="2" charset="2"/>
              <a:buChar char="§"/>
            </a:pPr>
            <a:r>
              <a:rPr lang="en-US" altLang="ko-KR" sz="4000" dirty="0"/>
              <a:t>Average Pooling</a:t>
            </a:r>
          </a:p>
          <a:p>
            <a:pPr>
              <a:buFont typeface="Wingdings" panose="05000000000000000000" pitchFamily="2" charset="2"/>
              <a:buChar char="§"/>
            </a:pPr>
            <a:r>
              <a:rPr lang="en-US" altLang="ko-KR" sz="4000" dirty="0"/>
              <a:t>Max Pooling</a:t>
            </a:r>
            <a:endParaRPr lang="ko-KR" altLang="en-US" sz="4000" dirty="0"/>
          </a:p>
        </p:txBody>
      </p:sp>
    </p:spTree>
    <p:extLst>
      <p:ext uri="{BB962C8B-B14F-4D97-AF65-F5344CB8AC3E}">
        <p14:creationId xmlns:p14="http://schemas.microsoft.com/office/powerpoint/2010/main" val="1413239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ja-JP" altLang="en-US" dirty="0"/>
              <a:t>モデルの設計</a:t>
            </a:r>
            <a:endParaRPr lang="ko-KR" altLang="en-US" dirty="0"/>
          </a:p>
        </p:txBody>
      </p:sp>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5282772"/>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4661143"/>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sp>
        <p:nvSpPr>
          <p:cNvPr id="12" name="직사각형 11">
            <a:extLst>
              <a:ext uri="{FF2B5EF4-FFF2-40B4-BE49-F238E27FC236}">
                <a16:creationId xmlns:a16="http://schemas.microsoft.com/office/drawing/2014/main" id="{FB79B439-2A15-C539-131D-9B03741F777C}"/>
              </a:ext>
            </a:extLst>
          </p:cNvPr>
          <p:cNvSpPr/>
          <p:nvPr/>
        </p:nvSpPr>
        <p:spPr>
          <a:xfrm>
            <a:off x="2032143" y="2735346"/>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13" name="직사각형 12">
            <a:extLst>
              <a:ext uri="{FF2B5EF4-FFF2-40B4-BE49-F238E27FC236}">
                <a16:creationId xmlns:a16="http://schemas.microsoft.com/office/drawing/2014/main" id="{BBD5284D-AE08-4A2B-C4BD-6EDF3B787F8B}"/>
              </a:ext>
            </a:extLst>
          </p:cNvPr>
          <p:cNvSpPr/>
          <p:nvPr/>
        </p:nvSpPr>
        <p:spPr>
          <a:xfrm>
            <a:off x="2032143" y="208728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4" name="직사각형 13">
            <a:extLst>
              <a:ext uri="{FF2B5EF4-FFF2-40B4-BE49-F238E27FC236}">
                <a16:creationId xmlns:a16="http://schemas.microsoft.com/office/drawing/2014/main" id="{8ABF6FA2-A44C-89F7-A529-56ADA942C309}"/>
              </a:ext>
            </a:extLst>
          </p:cNvPr>
          <p:cNvSpPr/>
          <p:nvPr/>
        </p:nvSpPr>
        <p:spPr>
          <a:xfrm>
            <a:off x="5211082" y="208728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15" name="직사각형 14">
            <a:extLst>
              <a:ext uri="{FF2B5EF4-FFF2-40B4-BE49-F238E27FC236}">
                <a16:creationId xmlns:a16="http://schemas.microsoft.com/office/drawing/2014/main" id="{0E0643EB-B522-D85B-D827-0CC36C594CD9}"/>
              </a:ext>
            </a:extLst>
          </p:cNvPr>
          <p:cNvSpPr/>
          <p:nvPr/>
        </p:nvSpPr>
        <p:spPr>
          <a:xfrm>
            <a:off x="8390021" y="208728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983872"/>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4378278"/>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896517"/>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1307048"/>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CA9F7B7-7715-5252-641C-4E8EF60A6F2B}"/>
              </a:ext>
            </a:extLst>
          </p:cNvPr>
          <p:cNvCxnSpPr>
            <a:cxnSpLocks/>
          </p:cNvCxnSpPr>
          <p:nvPr/>
        </p:nvCxnSpPr>
        <p:spPr>
          <a:xfrm flipV="1">
            <a:off x="6093398" y="3175425"/>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AB92E827-D527-4293-C1A2-DEBA3CACF86B}"/>
              </a:ext>
            </a:extLst>
          </p:cNvPr>
          <p:cNvCxnSpPr>
            <a:endCxn id="13" idx="2"/>
          </p:cNvCxnSpPr>
          <p:nvPr/>
        </p:nvCxnSpPr>
        <p:spPr>
          <a:xfrm flipV="1">
            <a:off x="2917061" y="241001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232ABCA6-43A2-D280-A17F-F94A803636F4}"/>
              </a:ext>
            </a:extLst>
          </p:cNvPr>
          <p:cNvCxnSpPr/>
          <p:nvPr/>
        </p:nvCxnSpPr>
        <p:spPr>
          <a:xfrm flipV="1">
            <a:off x="6093398" y="2410016"/>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직선 화살표 연결선 36">
            <a:extLst>
              <a:ext uri="{FF2B5EF4-FFF2-40B4-BE49-F238E27FC236}">
                <a16:creationId xmlns:a16="http://schemas.microsoft.com/office/drawing/2014/main" id="{EB45034F-E12B-D27A-F8DD-50283D2A2A14}"/>
              </a:ext>
            </a:extLst>
          </p:cNvPr>
          <p:cNvCxnSpPr/>
          <p:nvPr/>
        </p:nvCxnSpPr>
        <p:spPr>
          <a:xfrm flipV="1">
            <a:off x="9269735" y="2410016"/>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직사각형 37">
            <a:extLst>
              <a:ext uri="{FF2B5EF4-FFF2-40B4-BE49-F238E27FC236}">
                <a16:creationId xmlns:a16="http://schemas.microsoft.com/office/drawing/2014/main" id="{C0DF3334-EB09-B5B1-A981-CCB8BC143213}"/>
              </a:ext>
            </a:extLst>
          </p:cNvPr>
          <p:cNvSpPr/>
          <p:nvPr/>
        </p:nvSpPr>
        <p:spPr>
          <a:xfrm>
            <a:off x="1783061" y="2020222"/>
            <a:ext cx="8580139" cy="1299281"/>
          </a:xfrm>
          <a:prstGeom prst="rect">
            <a:avLst/>
          </a:prstGeom>
          <a:noFill/>
          <a:ln w="28575">
            <a:solidFill>
              <a:schemeClr val="tx1">
                <a:lumMod val="75000"/>
                <a:lumOff val="2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6">
            <a:extLst>
              <a:ext uri="{FF2B5EF4-FFF2-40B4-BE49-F238E27FC236}">
                <a16:creationId xmlns:a16="http://schemas.microsoft.com/office/drawing/2014/main" id="{C92CB0A4-5776-F005-25EF-07D34499BA11}"/>
              </a:ext>
            </a:extLst>
          </p:cNvPr>
          <p:cNvSpPr/>
          <p:nvPr/>
        </p:nvSpPr>
        <p:spPr>
          <a:xfrm>
            <a:off x="2032143" y="349393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3493936"/>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3493935"/>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22" name="직선 화살표 연결선 31">
            <a:extLst>
              <a:ext uri="{FF2B5EF4-FFF2-40B4-BE49-F238E27FC236}">
                <a16:creationId xmlns:a16="http://schemas.microsoft.com/office/drawing/2014/main" id="{4BAC44DE-8AD5-B05F-38C6-DAF178F1647B}"/>
              </a:ext>
            </a:extLst>
          </p:cNvPr>
          <p:cNvCxnSpPr>
            <a:cxnSpLocks/>
          </p:cNvCxnSpPr>
          <p:nvPr/>
        </p:nvCxnSpPr>
        <p:spPr>
          <a:xfrm flipV="1">
            <a:off x="2917061" y="3175425"/>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직선 화살표 연결선 31">
            <a:extLst>
              <a:ext uri="{FF2B5EF4-FFF2-40B4-BE49-F238E27FC236}">
                <a16:creationId xmlns:a16="http://schemas.microsoft.com/office/drawing/2014/main" id="{93C5794F-0E13-3596-7941-60D7294489F7}"/>
              </a:ext>
            </a:extLst>
          </p:cNvPr>
          <p:cNvCxnSpPr>
            <a:cxnSpLocks/>
          </p:cNvCxnSpPr>
          <p:nvPr/>
        </p:nvCxnSpPr>
        <p:spPr>
          <a:xfrm flipV="1">
            <a:off x="9269735" y="3175425"/>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 name="직사각형 11">
            <a:extLst>
              <a:ext uri="{FF2B5EF4-FFF2-40B4-BE49-F238E27FC236}">
                <a16:creationId xmlns:a16="http://schemas.microsoft.com/office/drawing/2014/main" id="{E8F27497-6C33-EABD-931D-6FD7FD0BF6F1}"/>
              </a:ext>
            </a:extLst>
          </p:cNvPr>
          <p:cNvSpPr/>
          <p:nvPr/>
        </p:nvSpPr>
        <p:spPr>
          <a:xfrm>
            <a:off x="2032143" y="4038788"/>
            <a:ext cx="8127714"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Dense Layer (Hidden)</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81666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80898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80898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50546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975739-E411-3253-AF08-51FD041D83FC}"/>
              </a:ext>
            </a:extLst>
          </p:cNvPr>
          <p:cNvSpPr>
            <a:spLocks noGrp="1"/>
          </p:cNvSpPr>
          <p:nvPr>
            <p:ph type="title"/>
          </p:nvPr>
        </p:nvSpPr>
        <p:spPr/>
        <p:txBody>
          <a:bodyPr/>
          <a:lstStyle/>
          <a:p>
            <a:r>
              <a:rPr lang="en-US" altLang="ko-KR" sz="4400" dirty="0"/>
              <a:t>Correlation Layer</a:t>
            </a:r>
            <a:r>
              <a:rPr lang="ko-KR" altLang="en-US" sz="4400" dirty="0"/>
              <a:t> </a:t>
            </a:r>
            <a:r>
              <a:rPr lang="en-US" altLang="ko-KR" sz="4400" dirty="0"/>
              <a:t>(FFNN)</a:t>
            </a:r>
            <a:endParaRPr lang="ko-KR" altLang="en-US" dirty="0"/>
          </a:p>
        </p:txBody>
      </p:sp>
      <p:grpSp>
        <p:nvGrpSpPr>
          <p:cNvPr id="38" name="그룹 37">
            <a:extLst>
              <a:ext uri="{FF2B5EF4-FFF2-40B4-BE49-F238E27FC236}">
                <a16:creationId xmlns:a16="http://schemas.microsoft.com/office/drawing/2014/main" id="{58DAF7F2-22F3-AFFF-7FA3-49EED5B0C760}"/>
              </a:ext>
            </a:extLst>
          </p:cNvPr>
          <p:cNvGrpSpPr/>
          <p:nvPr/>
        </p:nvGrpSpPr>
        <p:grpSpPr>
          <a:xfrm>
            <a:off x="1568902" y="2819157"/>
            <a:ext cx="9115155" cy="2129833"/>
            <a:chOff x="2032143" y="2225599"/>
            <a:chExt cx="8127714" cy="1899109"/>
          </a:xfrm>
        </p:grpSpPr>
        <p:sp>
          <p:nvSpPr>
            <p:cNvPr id="21" name="직사각형 20">
              <a:extLst>
                <a:ext uri="{FF2B5EF4-FFF2-40B4-BE49-F238E27FC236}">
                  <a16:creationId xmlns:a16="http://schemas.microsoft.com/office/drawing/2014/main" id="{2D62DE51-F13C-8D81-6C45-F198CDC9520A}"/>
                </a:ext>
              </a:extLst>
            </p:cNvPr>
            <p:cNvSpPr/>
            <p:nvPr/>
          </p:nvSpPr>
          <p:spPr>
            <a:xfrm>
              <a:off x="2032143" y="380197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22" name="직사각형 21">
              <a:extLst>
                <a:ext uri="{FF2B5EF4-FFF2-40B4-BE49-F238E27FC236}">
                  <a16:creationId xmlns:a16="http://schemas.microsoft.com/office/drawing/2014/main" id="{C43399C4-086E-55C7-9A98-9011D2839731}"/>
                </a:ext>
              </a:extLst>
            </p:cNvPr>
            <p:cNvSpPr/>
            <p:nvPr/>
          </p:nvSpPr>
          <p:spPr>
            <a:xfrm>
              <a:off x="5211082" y="38019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3" name="직사각형 22">
              <a:extLst>
                <a:ext uri="{FF2B5EF4-FFF2-40B4-BE49-F238E27FC236}">
                  <a16:creationId xmlns:a16="http://schemas.microsoft.com/office/drawing/2014/main" id="{3054A0CF-848F-26D5-B860-0B1E8D59A8CC}"/>
                </a:ext>
              </a:extLst>
            </p:cNvPr>
            <p:cNvSpPr/>
            <p:nvPr/>
          </p:nvSpPr>
          <p:spPr>
            <a:xfrm>
              <a:off x="2032143" y="2873658"/>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24" name="직사각형 23">
              <a:extLst>
                <a:ext uri="{FF2B5EF4-FFF2-40B4-BE49-F238E27FC236}">
                  <a16:creationId xmlns:a16="http://schemas.microsoft.com/office/drawing/2014/main" id="{4BC59F9C-621F-6255-ADA3-8B06B470EBBE}"/>
                </a:ext>
              </a:extLst>
            </p:cNvPr>
            <p:cNvSpPr/>
            <p:nvPr/>
          </p:nvSpPr>
          <p:spPr>
            <a:xfrm>
              <a:off x="2032143" y="222560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25" name="직사각형 24">
              <a:extLst>
                <a:ext uri="{FF2B5EF4-FFF2-40B4-BE49-F238E27FC236}">
                  <a16:creationId xmlns:a16="http://schemas.microsoft.com/office/drawing/2014/main" id="{2099C8CE-76AB-0C08-A7C0-AC2197BEBD26}"/>
                </a:ext>
              </a:extLst>
            </p:cNvPr>
            <p:cNvSpPr/>
            <p:nvPr/>
          </p:nvSpPr>
          <p:spPr>
            <a:xfrm>
              <a:off x="5211082" y="222560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6" name="직사각형 25">
              <a:extLst>
                <a:ext uri="{FF2B5EF4-FFF2-40B4-BE49-F238E27FC236}">
                  <a16:creationId xmlns:a16="http://schemas.microsoft.com/office/drawing/2014/main" id="{866F0949-A95A-5B54-A055-66621191C5A7}"/>
                </a:ext>
              </a:extLst>
            </p:cNvPr>
            <p:cNvSpPr/>
            <p:nvPr/>
          </p:nvSpPr>
          <p:spPr>
            <a:xfrm>
              <a:off x="8390021" y="222559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7" name="직사각형 26">
              <a:extLst>
                <a:ext uri="{FF2B5EF4-FFF2-40B4-BE49-F238E27FC236}">
                  <a16:creationId xmlns:a16="http://schemas.microsoft.com/office/drawing/2014/main" id="{9B85A113-21BB-A05F-78D6-9CAE657EBFBE}"/>
                </a:ext>
              </a:extLst>
            </p:cNvPr>
            <p:cNvSpPr/>
            <p:nvPr/>
          </p:nvSpPr>
          <p:spPr>
            <a:xfrm>
              <a:off x="8390021" y="38019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28" name="직선 화살표 연결선 27">
              <a:extLst>
                <a:ext uri="{FF2B5EF4-FFF2-40B4-BE49-F238E27FC236}">
                  <a16:creationId xmlns:a16="http://schemas.microsoft.com/office/drawing/2014/main" id="{C1DF609A-0107-C989-511F-DC126977C3E2}"/>
                </a:ext>
              </a:extLst>
            </p:cNvPr>
            <p:cNvCxnSpPr>
              <a:stCxn id="21" idx="0"/>
            </p:cNvCxnSpPr>
            <p:nvPr/>
          </p:nvCxnSpPr>
          <p:spPr>
            <a:xfrm flipV="1">
              <a:off x="2917061" y="3313737"/>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28">
              <a:extLst>
                <a:ext uri="{FF2B5EF4-FFF2-40B4-BE49-F238E27FC236}">
                  <a16:creationId xmlns:a16="http://schemas.microsoft.com/office/drawing/2014/main" id="{0428282F-FD25-056C-E684-3BEAC6F788D0}"/>
                </a:ext>
              </a:extLst>
            </p:cNvPr>
            <p:cNvCxnSpPr>
              <a:cxnSpLocks/>
            </p:cNvCxnSpPr>
            <p:nvPr/>
          </p:nvCxnSpPr>
          <p:spPr>
            <a:xfrm flipV="1">
              <a:off x="6093398" y="3309609"/>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B5C310FA-84B6-5E2E-5C1B-423242ACF437}"/>
                </a:ext>
              </a:extLst>
            </p:cNvPr>
            <p:cNvCxnSpPr>
              <a:cxnSpLocks/>
            </p:cNvCxnSpPr>
            <p:nvPr/>
          </p:nvCxnSpPr>
          <p:spPr>
            <a:xfrm flipV="1">
              <a:off x="9269735" y="3313736"/>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9C0B8C82-DA4B-9B2E-DF36-FF76F1EDC104}"/>
                </a:ext>
              </a:extLst>
            </p:cNvPr>
            <p:cNvCxnSpPr>
              <a:endCxn id="24" idx="2"/>
            </p:cNvCxnSpPr>
            <p:nvPr/>
          </p:nvCxnSpPr>
          <p:spPr>
            <a:xfrm flipV="1">
              <a:off x="2917061" y="2548330"/>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3EDE619-B11B-9DF3-7FA7-6AFC458ABF37}"/>
                </a:ext>
              </a:extLst>
            </p:cNvPr>
            <p:cNvCxnSpPr>
              <a:cxnSpLocks/>
            </p:cNvCxnSpPr>
            <p:nvPr/>
          </p:nvCxnSpPr>
          <p:spPr>
            <a:xfrm flipV="1">
              <a:off x="6093398"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162F7198-B96B-19FA-5086-5001976BCDD3}"/>
                </a:ext>
              </a:extLst>
            </p:cNvPr>
            <p:cNvCxnSpPr>
              <a:cxnSpLocks/>
            </p:cNvCxnSpPr>
            <p:nvPr/>
          </p:nvCxnSpPr>
          <p:spPr>
            <a:xfrm flipV="1">
              <a:off x="9269735"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pic>
        <p:nvPicPr>
          <p:cNvPr id="20" name="그림 19">
            <a:extLst>
              <a:ext uri="{FF2B5EF4-FFF2-40B4-BE49-F238E27FC236}">
                <a16:creationId xmlns:a16="http://schemas.microsoft.com/office/drawing/2014/main" id="{218DF3EC-9F39-666D-48BA-08D8994267FF}"/>
              </a:ext>
            </a:extLst>
          </p:cNvPr>
          <p:cNvPicPr>
            <a:picLocks noChangeAspect="1"/>
          </p:cNvPicPr>
          <p:nvPr/>
        </p:nvPicPr>
        <p:blipFill rotWithShape="1">
          <a:blip r:embed="rId2"/>
          <a:srcRect l="5000" t="42105" r="52367" b="32047"/>
          <a:stretch/>
        </p:blipFill>
        <p:spPr>
          <a:xfrm>
            <a:off x="1155412" y="2325057"/>
            <a:ext cx="9881175" cy="3369891"/>
          </a:xfrm>
          <a:prstGeom prst="rect">
            <a:avLst/>
          </a:prstGeom>
        </p:spPr>
      </p:pic>
      <p:sp>
        <p:nvSpPr>
          <p:cNvPr id="39" name="직사각형 38">
            <a:extLst>
              <a:ext uri="{FF2B5EF4-FFF2-40B4-BE49-F238E27FC236}">
                <a16:creationId xmlns:a16="http://schemas.microsoft.com/office/drawing/2014/main" id="{92B68C00-EBA3-EF4E-8D34-914D9D37AF1E}"/>
              </a:ext>
            </a:extLst>
          </p:cNvPr>
          <p:cNvSpPr/>
          <p:nvPr/>
        </p:nvSpPr>
        <p:spPr>
          <a:xfrm>
            <a:off x="3617494" y="2325057"/>
            <a:ext cx="1921115"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B6A071A1-BB46-42F6-CC05-8ABF57380966}"/>
              </a:ext>
            </a:extLst>
          </p:cNvPr>
          <p:cNvSpPr/>
          <p:nvPr/>
        </p:nvSpPr>
        <p:spPr>
          <a:xfrm>
            <a:off x="5614736" y="2325057"/>
            <a:ext cx="2093496"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089185BC-1909-AF94-82BD-F139551827E6}"/>
              </a:ext>
            </a:extLst>
          </p:cNvPr>
          <p:cNvSpPr/>
          <p:nvPr/>
        </p:nvSpPr>
        <p:spPr>
          <a:xfrm>
            <a:off x="7764679" y="2325057"/>
            <a:ext cx="1531721"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0792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55DADA-180C-E3F7-7BB9-0F65D4938740}"/>
              </a:ext>
            </a:extLst>
          </p:cNvPr>
          <p:cNvSpPr>
            <a:spLocks noGrp="1"/>
          </p:cNvSpPr>
          <p:nvPr>
            <p:ph type="title"/>
          </p:nvPr>
        </p:nvSpPr>
        <p:spPr/>
        <p:txBody>
          <a:bodyPr/>
          <a:lstStyle/>
          <a:p>
            <a:r>
              <a:rPr lang="en-US" altLang="ko-KR" dirty="0"/>
              <a:t>Bayesian Optimization</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5DA0976-DEBC-2A98-BBFD-45E39585332A}"/>
                  </a:ext>
                </a:extLst>
              </p:cNvPr>
              <p:cNvSpPr>
                <a:spLocks noGrp="1"/>
              </p:cNvSpPr>
              <p:nvPr>
                <p:ph idx="1"/>
              </p:nvPr>
            </p:nvSpPr>
            <p:spPr>
              <a:xfrm>
                <a:off x="1097280" y="2108201"/>
                <a:ext cx="4742046" cy="3760891"/>
              </a:xfrm>
            </p:spPr>
            <p:txBody>
              <a:bodyPr>
                <a:normAutofit/>
              </a:bodyPr>
              <a:lstStyle/>
              <a:p>
                <a:r>
                  <a:rPr lang="ja-JP" altLang="en-US" sz="2800" dirty="0">
                    <a:latin typeface="Cambria Math" panose="02040503050406030204" pitchFamily="18" charset="0"/>
                  </a:rPr>
                  <a:t>制限されたデータから未知の目的関数ｆを最大化する問題</a:t>
                </a:r>
                <a:endParaRPr lang="en-US" altLang="ko-KR" sz="2800" b="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func>
                        <m:funcPr>
                          <m:ctrlPr>
                            <a:rPr lang="en-US" altLang="ko-KR" sz="4000" b="0" i="1" smtClean="0">
                              <a:latin typeface="Cambria Math" panose="02040503050406030204" pitchFamily="18" charset="0"/>
                            </a:rPr>
                          </m:ctrlPr>
                        </m:funcPr>
                        <m:fName>
                          <m:limLow>
                            <m:limLowPr>
                              <m:ctrlPr>
                                <a:rPr lang="en-US" altLang="ko-KR" sz="4000" b="0" i="1" smtClean="0">
                                  <a:latin typeface="Cambria Math" panose="02040503050406030204" pitchFamily="18" charset="0"/>
                                </a:rPr>
                              </m:ctrlPr>
                            </m:limLowPr>
                            <m:e>
                              <m:r>
                                <m:rPr>
                                  <m:sty m:val="p"/>
                                </m:rPr>
                                <a:rPr lang="en-US" altLang="ko-KR" sz="4000" b="0" i="0" smtClean="0">
                                  <a:latin typeface="Cambria Math" panose="02040503050406030204" pitchFamily="18" charset="0"/>
                                </a:rPr>
                                <m:t>max</m:t>
                              </m:r>
                            </m:e>
                            <m:lim>
                              <m:r>
                                <a:rPr lang="en-US" altLang="ko-KR" sz="4000" b="0" i="1" smtClean="0">
                                  <a:latin typeface="Cambria Math" panose="02040503050406030204" pitchFamily="18" charset="0"/>
                                </a:rPr>
                                <m:t>𝑥</m:t>
                              </m:r>
                              <m:r>
                                <a:rPr lang="en-US" altLang="ko-KR" sz="4000" b="0" i="1" smtClean="0">
                                  <a:latin typeface="Cambria Math" panose="02040503050406030204" pitchFamily="18" charset="0"/>
                                  <a:ea typeface="Cambria Math" panose="02040503050406030204" pitchFamily="18" charset="0"/>
                                </a:rPr>
                                <m:t>∈</m:t>
                              </m:r>
                              <m:r>
                                <a:rPr lang="en-US" altLang="ko-KR" sz="4000" b="0" i="1" smtClean="0">
                                  <a:latin typeface="Cambria Math" panose="02040503050406030204" pitchFamily="18" charset="0"/>
                                  <a:ea typeface="Cambria Math" panose="02040503050406030204" pitchFamily="18" charset="0"/>
                                </a:rPr>
                                <m:t>𝐴</m:t>
                              </m:r>
                            </m:lim>
                          </m:limLow>
                        </m:fName>
                        <m:e>
                          <m:r>
                            <a:rPr lang="en-US" altLang="ko-KR" sz="4000" i="1">
                              <a:latin typeface="Cambria Math" panose="02040503050406030204" pitchFamily="18" charset="0"/>
                            </a:rPr>
                            <m:t>𝑓</m:t>
                          </m:r>
                          <m:r>
                            <a:rPr lang="en-US" altLang="ko-KR" sz="4000" i="1">
                              <a:latin typeface="Cambria Math" panose="02040503050406030204" pitchFamily="18" charset="0"/>
                            </a:rPr>
                            <m:t>(</m:t>
                          </m:r>
                          <m:r>
                            <a:rPr lang="en-US" altLang="ko-KR" sz="4000" i="1">
                              <a:latin typeface="Cambria Math" panose="02040503050406030204" pitchFamily="18" charset="0"/>
                            </a:rPr>
                            <m:t>𝑥</m:t>
                          </m:r>
                          <m:r>
                            <a:rPr lang="en-US" altLang="ko-KR" sz="4000" i="1">
                              <a:latin typeface="Cambria Math" panose="02040503050406030204" pitchFamily="18" charset="0"/>
                            </a:rPr>
                            <m:t>)</m:t>
                          </m:r>
                        </m:e>
                      </m:func>
                    </m:oMath>
                  </m:oMathPara>
                </a14:m>
                <a:endParaRPr lang="en-US" altLang="ko-KR" sz="4000" dirty="0"/>
              </a:p>
              <a:p>
                <a:pPr marL="0" indent="0">
                  <a:buNone/>
                </a:pPr>
                <a:endParaRPr lang="ko-KR" altLang="en-US" sz="2800" dirty="0"/>
              </a:p>
            </p:txBody>
          </p:sp>
        </mc:Choice>
        <mc:Fallback xmlns="">
          <p:sp>
            <p:nvSpPr>
              <p:cNvPr id="3" name="내용 개체 틀 2">
                <a:extLst>
                  <a:ext uri="{FF2B5EF4-FFF2-40B4-BE49-F238E27FC236}">
                    <a16:creationId xmlns:a16="http://schemas.microsoft.com/office/drawing/2014/main" id="{B5DA0976-DEBC-2A98-BBFD-45E39585332A}"/>
                  </a:ext>
                </a:extLst>
              </p:cNvPr>
              <p:cNvSpPr>
                <a:spLocks noGrp="1" noRot="1" noChangeAspect="1" noMove="1" noResize="1" noEditPoints="1" noAdjustHandles="1" noChangeArrowheads="1" noChangeShapeType="1" noTextEdit="1"/>
              </p:cNvSpPr>
              <p:nvPr>
                <p:ph idx="1"/>
              </p:nvPr>
            </p:nvSpPr>
            <p:spPr>
              <a:xfrm>
                <a:off x="1097280" y="2108201"/>
                <a:ext cx="4742046" cy="3760891"/>
              </a:xfrm>
              <a:blipFill>
                <a:blip r:embed="rId2"/>
                <a:stretch>
                  <a:fillRect l="-2571" t="-1783"/>
                </a:stretch>
              </a:blipFill>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9E40E7A6-0A1A-CAC1-B388-D5AC26806C45}"/>
              </a:ext>
            </a:extLst>
          </p:cNvPr>
          <p:cNvPicPr>
            <a:picLocks noChangeAspect="1"/>
          </p:cNvPicPr>
          <p:nvPr/>
        </p:nvPicPr>
        <p:blipFill rotWithShape="1">
          <a:blip r:embed="rId3"/>
          <a:srcRect l="22725" t="22533" r="43675" b="17600"/>
          <a:stretch/>
        </p:blipFill>
        <p:spPr>
          <a:xfrm>
            <a:off x="6738646" y="1919776"/>
            <a:ext cx="4234153" cy="4243604"/>
          </a:xfrm>
          <a:prstGeom prst="rect">
            <a:avLst/>
          </a:prstGeom>
        </p:spPr>
      </p:pic>
      <p:sp>
        <p:nvSpPr>
          <p:cNvPr id="6" name="TextBox 5">
            <a:extLst>
              <a:ext uri="{FF2B5EF4-FFF2-40B4-BE49-F238E27FC236}">
                <a16:creationId xmlns:a16="http://schemas.microsoft.com/office/drawing/2014/main" id="{593BE704-9335-C40A-C8BA-D1899E2ED863}"/>
              </a:ext>
            </a:extLst>
          </p:cNvPr>
          <p:cNvSpPr txBox="1"/>
          <p:nvPr/>
        </p:nvSpPr>
        <p:spPr>
          <a:xfrm>
            <a:off x="6204764" y="6040269"/>
            <a:ext cx="5301915" cy="246221"/>
          </a:xfrm>
          <a:prstGeom prst="rect">
            <a:avLst/>
          </a:prstGeom>
          <a:noFill/>
        </p:spPr>
        <p:txBody>
          <a:bodyPr wrap="square" rtlCol="0">
            <a:spAutoFit/>
          </a:bodyPr>
          <a:lstStyle/>
          <a:p>
            <a:r>
              <a:rPr lang="en-US" altLang="ko-KR" sz="1000" dirty="0"/>
              <a:t>Shashank Shekhar et al., "A Comparative study of Hyper-Parameter Optimization Tools", 2022</a:t>
            </a:r>
            <a:endParaRPr lang="ko-KR" altLang="en-US" sz="1000" dirty="0"/>
          </a:p>
        </p:txBody>
      </p:sp>
    </p:spTree>
    <p:extLst>
      <p:ext uri="{BB962C8B-B14F-4D97-AF65-F5344CB8AC3E}">
        <p14:creationId xmlns:p14="http://schemas.microsoft.com/office/powerpoint/2010/main" val="2260868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E623563-5932-A9F7-18E7-96658F7699C2}"/>
              </a:ext>
            </a:extLst>
          </p:cNvPr>
          <p:cNvSpPr>
            <a:spLocks noGrp="1"/>
          </p:cNvSpPr>
          <p:nvPr>
            <p:ph type="title"/>
          </p:nvPr>
        </p:nvSpPr>
        <p:spPr/>
        <p:txBody>
          <a:bodyPr/>
          <a:lstStyle/>
          <a:p>
            <a:r>
              <a:rPr lang="en-US" altLang="ko-KR" sz="4800" dirty="0"/>
              <a:t>Correlation Layer</a:t>
            </a:r>
            <a:r>
              <a:rPr lang="ko-KR" altLang="en-US" sz="4800" dirty="0"/>
              <a:t> </a:t>
            </a:r>
            <a:r>
              <a:rPr lang="en-US" altLang="ko-KR" sz="4800" dirty="0"/>
              <a:t>(FFNN)</a:t>
            </a:r>
            <a:endParaRPr lang="ko-KR" altLang="en-US" dirty="0"/>
          </a:p>
        </p:txBody>
      </p:sp>
      <p:sp>
        <p:nvSpPr>
          <p:cNvPr id="3" name="내용 개체 틀 2">
            <a:extLst>
              <a:ext uri="{FF2B5EF4-FFF2-40B4-BE49-F238E27FC236}">
                <a16:creationId xmlns:a16="http://schemas.microsoft.com/office/drawing/2014/main" id="{B1233CF3-1DA9-479D-F516-00434A4DD7B0}"/>
              </a:ext>
            </a:extLst>
          </p:cNvPr>
          <p:cNvSpPr>
            <a:spLocks noGrp="1"/>
          </p:cNvSpPr>
          <p:nvPr>
            <p:ph idx="1"/>
          </p:nvPr>
        </p:nvSpPr>
        <p:spPr>
          <a:xfrm>
            <a:off x="1097280" y="1989221"/>
            <a:ext cx="10058400" cy="4235116"/>
          </a:xfrm>
        </p:spPr>
        <p:txBody>
          <a:bodyPr>
            <a:noAutofit/>
          </a:bodyPr>
          <a:lstStyle/>
          <a:p>
            <a:pPr>
              <a:buFont typeface="Wingdings" panose="05000000000000000000" pitchFamily="2" charset="2"/>
              <a:buChar char="u"/>
            </a:pPr>
            <a:r>
              <a:rPr lang="en-US" altLang="ko-KR" sz="2800" dirty="0"/>
              <a:t>Units: 208~546</a:t>
            </a:r>
          </a:p>
          <a:p>
            <a:pPr>
              <a:buFont typeface="Wingdings" panose="05000000000000000000" pitchFamily="2" charset="2"/>
              <a:buChar char="u"/>
            </a:pPr>
            <a:r>
              <a:rPr lang="en-US" altLang="ko-KR" sz="2800" dirty="0"/>
              <a:t>Activation: </a:t>
            </a:r>
            <a:r>
              <a:rPr lang="en-US" altLang="ko-KR" sz="2800" dirty="0" err="1"/>
              <a:t>gelu</a:t>
            </a:r>
            <a:endParaRPr lang="en-US" altLang="ko-KR" sz="2800" dirty="0"/>
          </a:p>
          <a:p>
            <a:pPr>
              <a:buFont typeface="Wingdings" panose="05000000000000000000" pitchFamily="2" charset="2"/>
              <a:buChar char="u"/>
            </a:pPr>
            <a:r>
              <a:rPr lang="en-US" altLang="ko-KR" sz="2800" dirty="0"/>
              <a:t>Weight </a:t>
            </a:r>
            <a:r>
              <a:rPr lang="en-US" altLang="ko-KR" sz="2800" dirty="0" err="1"/>
              <a:t>Initalization</a:t>
            </a:r>
            <a:r>
              <a:rPr lang="en-US" altLang="ko-KR" sz="2800" dirty="0"/>
              <a:t>: He (</a:t>
            </a:r>
            <a:r>
              <a:rPr lang="en-US" altLang="ko-KR" sz="2800" dirty="0" err="1"/>
              <a:t>he_normal</a:t>
            </a:r>
            <a:r>
              <a:rPr lang="en-US" altLang="ko-KR" sz="2800" dirty="0"/>
              <a:t> or </a:t>
            </a:r>
            <a:r>
              <a:rPr lang="en-US" altLang="ko-KR" sz="2800" dirty="0" err="1"/>
              <a:t>he_uniform</a:t>
            </a:r>
            <a:r>
              <a:rPr lang="en-US" altLang="ko-KR" sz="2800" dirty="0"/>
              <a:t>)</a:t>
            </a:r>
          </a:p>
          <a:p>
            <a:pPr>
              <a:buFont typeface="Wingdings" panose="05000000000000000000" pitchFamily="2" charset="2"/>
              <a:buChar char="u"/>
            </a:pPr>
            <a:r>
              <a:rPr lang="en-US" altLang="ko-KR" sz="2800" dirty="0"/>
              <a:t>L2 Regularization (activity): 0.00067~0.00278</a:t>
            </a:r>
          </a:p>
          <a:p>
            <a:pPr>
              <a:buFont typeface="Wingdings" panose="05000000000000000000" pitchFamily="2" charset="2"/>
              <a:buChar char="u"/>
            </a:pPr>
            <a:r>
              <a:rPr lang="en-US" altLang="ko-KR" sz="2800" dirty="0"/>
              <a:t>Batch size: 8~30</a:t>
            </a:r>
          </a:p>
          <a:p>
            <a:pPr>
              <a:buFont typeface="Wingdings" panose="05000000000000000000" pitchFamily="2" charset="2"/>
              <a:buChar char="u"/>
            </a:pPr>
            <a:r>
              <a:rPr lang="en-US" altLang="ko-KR" sz="2800" dirty="0"/>
              <a:t>Epochs: 8~15</a:t>
            </a:r>
          </a:p>
          <a:p>
            <a:pPr>
              <a:buFont typeface="Wingdings" panose="05000000000000000000" pitchFamily="2" charset="2"/>
              <a:buChar char="u"/>
            </a:pPr>
            <a:r>
              <a:rPr lang="en-US" altLang="ko-KR" sz="2800" dirty="0"/>
              <a:t>L2 Regularization (kernel): 0.00022~0.0016</a:t>
            </a:r>
          </a:p>
        </p:txBody>
      </p:sp>
      <p:sp>
        <p:nvSpPr>
          <p:cNvPr id="4" name="TextBox 3">
            <a:extLst>
              <a:ext uri="{FF2B5EF4-FFF2-40B4-BE49-F238E27FC236}">
                <a16:creationId xmlns:a16="http://schemas.microsoft.com/office/drawing/2014/main" id="{BF564882-9E54-D80C-8D25-C7694EE2E476}"/>
              </a:ext>
            </a:extLst>
          </p:cNvPr>
          <p:cNvSpPr txBox="1"/>
          <p:nvPr/>
        </p:nvSpPr>
        <p:spPr>
          <a:xfrm>
            <a:off x="6970296" y="4797475"/>
            <a:ext cx="4692316" cy="646331"/>
          </a:xfrm>
          <a:prstGeom prst="rect">
            <a:avLst/>
          </a:prstGeom>
          <a:noFill/>
          <a:ln w="12700">
            <a:solidFill>
              <a:srgbClr val="0070C0"/>
            </a:solidFill>
          </a:ln>
        </p:spPr>
        <p:txBody>
          <a:bodyPr wrap="square" rtlCol="0">
            <a:spAutoFit/>
          </a:bodyPr>
          <a:lstStyle/>
          <a:p>
            <a:r>
              <a:rPr lang="ja-JP" altLang="en-US" dirty="0">
                <a:solidFill>
                  <a:schemeClr val="tx1">
                    <a:lumMod val="85000"/>
                    <a:lumOff val="15000"/>
                  </a:schemeClr>
                </a:solidFill>
                <a:latin typeface="Meiryo UI" panose="020B0604030504040204" pitchFamily="34" charset="-128"/>
                <a:ea typeface="Meiryo UI" panose="020B0604030504040204" pitchFamily="34" charset="-128"/>
              </a:rPr>
              <a:t>予測範囲から離れた値はなかったため、</a:t>
            </a:r>
            <a:r>
              <a:rPr lang="en-US" altLang="ja-JP" dirty="0">
                <a:solidFill>
                  <a:schemeClr val="tx1">
                    <a:lumMod val="85000"/>
                    <a:lumOff val="15000"/>
                  </a:schemeClr>
                </a:solidFill>
                <a:latin typeface="Meiryo UI" panose="020B0604030504040204" pitchFamily="34" charset="-128"/>
                <a:ea typeface="Meiryo UI" panose="020B0604030504040204" pitchFamily="34" charset="-128"/>
              </a:rPr>
              <a:t>loss function</a:t>
            </a:r>
            <a:r>
              <a:rPr lang="ja-JP" altLang="en-US" dirty="0">
                <a:solidFill>
                  <a:schemeClr val="tx1">
                    <a:lumMod val="85000"/>
                    <a:lumOff val="15000"/>
                  </a:schemeClr>
                </a:solidFill>
                <a:latin typeface="Meiryo UI" panose="020B0604030504040204" pitchFamily="34" charset="-128"/>
                <a:ea typeface="Meiryo UI" panose="020B0604030504040204" pitchFamily="34" charset="-128"/>
              </a:rPr>
              <a:t>の再定義と修正は取り合えずいらない。</a:t>
            </a:r>
            <a:endParaRPr lang="ko-KR" altLang="en-US" dirty="0">
              <a:solidFill>
                <a:schemeClr val="tx1">
                  <a:lumMod val="85000"/>
                  <a:lumOff val="15000"/>
                </a:schemeClr>
              </a:solidFill>
              <a:latin typeface="Meiryo UI" panose="020B0604030504040204" pitchFamily="34" charset="-128"/>
            </a:endParaRPr>
          </a:p>
        </p:txBody>
      </p:sp>
    </p:spTree>
    <p:extLst>
      <p:ext uri="{BB962C8B-B14F-4D97-AF65-F5344CB8AC3E}">
        <p14:creationId xmlns:p14="http://schemas.microsoft.com/office/powerpoint/2010/main" val="1899012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b="1" dirty="0"/>
              <a:t>Optimizer</a:t>
            </a:r>
            <a:r>
              <a:rPr lang="en-US" altLang="ko-KR" dirty="0"/>
              <a:t> &amp; Learning Scheduler</a:t>
            </a:r>
            <a:endParaRPr lang="ko-KR" altLang="en-US"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We primarily follow the original BERT optimization hyperparameters, given in Section 2, except for the peak learning rate and number of warmup steps, which are tuned separately for each setting. We additionally found training to be very sensitive to the </a:t>
            </a:r>
            <a:r>
              <a:rPr lang="en-US" altLang="ko-KR" sz="3600" b="1" dirty="0"/>
              <a:t>Adam</a:t>
            </a:r>
            <a:r>
              <a:rPr lang="en-US" altLang="ko-KR" sz="3200" b="1" dirty="0"/>
              <a:t> epsilon term</a:t>
            </a:r>
            <a:r>
              <a:rPr lang="en-US" altLang="ko-KR" dirty="0"/>
              <a:t>, and in some cases we obtained better performance or improved stability after tuning it. Similarly, we found setting </a:t>
            </a:r>
            <a:r>
              <a:rPr lang="en-US" altLang="ko-KR" sz="3200" b="1" dirty="0"/>
              <a:t>β2 = 0.98 </a:t>
            </a:r>
            <a:r>
              <a:rPr lang="en-US" altLang="ko-KR" dirty="0"/>
              <a:t>to improve stability when training with large batch sizes. (</a:t>
            </a:r>
            <a:r>
              <a:rPr lang="en-US" altLang="ko-KR" dirty="0" err="1"/>
              <a:t>Yinhna</a:t>
            </a:r>
            <a:r>
              <a:rPr lang="en-US" altLang="ko-KR" dirty="0"/>
              <a:t> Liu et al.,”RoBERTa”,2019)</a:t>
            </a:r>
            <a:endParaRPr lang="ko-KR" altLang="en-US" dirty="0"/>
          </a:p>
        </p:txBody>
      </p:sp>
    </p:spTree>
    <p:extLst>
      <p:ext uri="{BB962C8B-B14F-4D97-AF65-F5344CB8AC3E}">
        <p14:creationId xmlns:p14="http://schemas.microsoft.com/office/powerpoint/2010/main" val="3844943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dirty="0"/>
              <a:t>Optimizer &amp; </a:t>
            </a:r>
            <a:r>
              <a:rPr lang="en-US" altLang="ko-KR" b="1" dirty="0"/>
              <a:t>Learning Scheduler</a:t>
            </a:r>
            <a:endParaRPr lang="ko-KR" altLang="en-US" b="1"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The optimizer used is </a:t>
            </a:r>
            <a:r>
              <a:rPr lang="en-US" altLang="ko-KR" sz="2800" b="1" dirty="0"/>
              <a:t>Adam with a learning rate of 6e-4</a:t>
            </a:r>
            <a:r>
              <a:rPr lang="en-US" altLang="ko-KR" dirty="0"/>
              <a:t>, …skip… learning rate </a:t>
            </a:r>
            <a:r>
              <a:rPr lang="en-US" altLang="ko-KR" sz="2800" b="1" dirty="0">
                <a:solidFill>
                  <a:srgbClr val="FF0000"/>
                </a:solidFill>
              </a:rPr>
              <a:t>warmup for 24,000 steps </a:t>
            </a:r>
            <a:r>
              <a:rPr lang="en-US" altLang="ko-KR" dirty="0"/>
              <a:t>and </a:t>
            </a:r>
            <a:r>
              <a:rPr lang="en-US" altLang="ko-KR" sz="2800" b="1" u="sng" dirty="0">
                <a:solidFill>
                  <a:srgbClr val="0070C0"/>
                </a:solidFill>
              </a:rPr>
              <a:t>linear</a:t>
            </a:r>
            <a:r>
              <a:rPr lang="en-US" altLang="ko-KR" sz="2800" b="1" dirty="0">
                <a:solidFill>
                  <a:srgbClr val="0070C0"/>
                </a:solidFill>
              </a:rPr>
              <a:t> decay</a:t>
            </a:r>
            <a:r>
              <a:rPr lang="en-US" altLang="ko-KR" dirty="0">
                <a:solidFill>
                  <a:srgbClr val="0070C0"/>
                </a:solidFill>
              </a:rPr>
              <a:t> </a:t>
            </a:r>
            <a:r>
              <a:rPr lang="en-US" altLang="ko-KR" dirty="0"/>
              <a:t>of the </a:t>
            </a:r>
            <a:r>
              <a:rPr lang="en-US" altLang="ko-KR" sz="2800" b="1" dirty="0"/>
              <a:t>learning rate after</a:t>
            </a:r>
            <a:r>
              <a:rPr lang="en-US" altLang="ko-KR" dirty="0"/>
              <a:t>. (Hugging Face team, 2019)</a:t>
            </a:r>
            <a:endParaRPr lang="ko-KR" altLang="en-US" dirty="0"/>
          </a:p>
        </p:txBody>
      </p:sp>
      <p:pic>
        <p:nvPicPr>
          <p:cNvPr id="6" name="図 5">
            <a:extLst>
              <a:ext uri="{FF2B5EF4-FFF2-40B4-BE49-F238E27FC236}">
                <a16:creationId xmlns:a16="http://schemas.microsoft.com/office/drawing/2014/main" id="{38999195-0BB4-2D94-D679-5C1589CEDEE5}"/>
              </a:ext>
            </a:extLst>
          </p:cNvPr>
          <p:cNvPicPr>
            <a:picLocks noChangeAspect="1"/>
          </p:cNvPicPr>
          <p:nvPr/>
        </p:nvPicPr>
        <p:blipFill rotWithShape="1">
          <a:blip r:embed="rId2"/>
          <a:srcRect l="5250" t="47733" r="10150" b="13333"/>
          <a:stretch/>
        </p:blipFill>
        <p:spPr>
          <a:xfrm>
            <a:off x="0" y="3701915"/>
            <a:ext cx="12192000" cy="3156085"/>
          </a:xfrm>
          <a:prstGeom prst="rect">
            <a:avLst/>
          </a:prstGeom>
        </p:spPr>
      </p:pic>
    </p:spTree>
    <p:extLst>
      <p:ext uri="{BB962C8B-B14F-4D97-AF65-F5344CB8AC3E}">
        <p14:creationId xmlns:p14="http://schemas.microsoft.com/office/powerpoint/2010/main" val="2964419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a:t>
            </a:r>
            <a:r>
              <a:rPr lang="ja-JP" altLang="en-US" sz="2200">
                <a:cs typeface="Biome Light" panose="020B0303030204020804" pitchFamily="34" charset="0"/>
              </a:rPr>
              <a:t>、考えたりする能力</a:t>
            </a:r>
            <a:r>
              <a:rPr lang="ja-JP" altLang="en-US" sz="2200" dirty="0">
                <a:cs typeface="Biome Light" panose="020B0303030204020804" pitchFamily="34" charset="0"/>
              </a:rPr>
              <a:t>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3B84AC-2A0F-0474-656B-30E418155FB9}"/>
              </a:ext>
            </a:extLst>
          </p:cNvPr>
          <p:cNvSpPr>
            <a:spLocks noGrp="1"/>
          </p:cNvSpPr>
          <p:nvPr>
            <p:ph type="title"/>
          </p:nvPr>
        </p:nvSpPr>
        <p:spPr/>
        <p:txBody>
          <a:bodyPr/>
          <a:lstStyle/>
          <a:p>
            <a:r>
              <a:rPr lang="en-US" altLang="ko-KR" dirty="0"/>
              <a:t>Warmup-Exponential decay Learning schedular</a:t>
            </a:r>
            <a:endParaRPr kumimoji="1" lang="ja-JP" altLang="en-US" dirty="0"/>
          </a:p>
        </p:txBody>
      </p:sp>
      <p:pic>
        <p:nvPicPr>
          <p:cNvPr id="5" name="図 4" descr="グラフ, 折れ線グラフ&#10;&#10;自動的に生成された説明">
            <a:extLst>
              <a:ext uri="{FF2B5EF4-FFF2-40B4-BE49-F238E27FC236}">
                <a16:creationId xmlns:a16="http://schemas.microsoft.com/office/drawing/2014/main" id="{9A66DF3B-6010-5B20-BBC5-BB5E818D507D}"/>
              </a:ext>
            </a:extLst>
          </p:cNvPr>
          <p:cNvPicPr>
            <a:picLocks noChangeAspect="1"/>
          </p:cNvPicPr>
          <p:nvPr/>
        </p:nvPicPr>
        <p:blipFill>
          <a:blip r:embed="rId2"/>
          <a:stretch>
            <a:fillRect/>
          </a:stretch>
        </p:blipFill>
        <p:spPr>
          <a:xfrm>
            <a:off x="1097280" y="2344369"/>
            <a:ext cx="5449824" cy="3528908"/>
          </a:xfrm>
          <a:prstGeom prst="rect">
            <a:avLst/>
          </a:prstGeom>
        </p:spPr>
      </p:pic>
      <p:pic>
        <p:nvPicPr>
          <p:cNvPr id="10" name="図 9">
            <a:extLst>
              <a:ext uri="{FF2B5EF4-FFF2-40B4-BE49-F238E27FC236}">
                <a16:creationId xmlns:a16="http://schemas.microsoft.com/office/drawing/2014/main" id="{E1E24811-1A2E-E465-1261-ECA028C28175}"/>
              </a:ext>
            </a:extLst>
          </p:cNvPr>
          <p:cNvPicPr>
            <a:picLocks noChangeAspect="1"/>
          </p:cNvPicPr>
          <p:nvPr/>
        </p:nvPicPr>
        <p:blipFill rotWithShape="1">
          <a:blip r:embed="rId3"/>
          <a:srcRect l="4621" t="41667" r="51719" b="33571"/>
          <a:stretch/>
        </p:blipFill>
        <p:spPr>
          <a:xfrm>
            <a:off x="6653893" y="2579914"/>
            <a:ext cx="5323114" cy="1698171"/>
          </a:xfrm>
          <a:prstGeom prst="rect">
            <a:avLst/>
          </a:prstGeom>
        </p:spPr>
      </p:pic>
      <p:sp>
        <p:nvSpPr>
          <p:cNvPr id="11" name="テキスト ボックス 10">
            <a:extLst>
              <a:ext uri="{FF2B5EF4-FFF2-40B4-BE49-F238E27FC236}">
                <a16:creationId xmlns:a16="http://schemas.microsoft.com/office/drawing/2014/main" id="{5F0E8086-6220-EF10-C489-E73F109BE7DD}"/>
              </a:ext>
            </a:extLst>
          </p:cNvPr>
          <p:cNvSpPr txBox="1"/>
          <p:nvPr/>
        </p:nvSpPr>
        <p:spPr>
          <a:xfrm>
            <a:off x="8599713" y="6041571"/>
            <a:ext cx="3507921" cy="261610"/>
          </a:xfrm>
          <a:prstGeom prst="rect">
            <a:avLst/>
          </a:prstGeom>
          <a:noFill/>
        </p:spPr>
        <p:txBody>
          <a:bodyPr wrap="square" rtlCol="0">
            <a:spAutoFit/>
          </a:bodyPr>
          <a:lstStyle/>
          <a:p>
            <a:r>
              <a:rPr kumimoji="1" lang="en-US" altLang="ja-JP" sz="1100" dirty="0"/>
              <a:t>github.com/Sion1225/Warmup_Exponential_decay_LS</a:t>
            </a:r>
            <a:endParaRPr kumimoji="1" lang="ja-JP" altLang="en-US" sz="1100" dirty="0"/>
          </a:p>
        </p:txBody>
      </p:sp>
    </p:spTree>
    <p:extLst>
      <p:ext uri="{BB962C8B-B14F-4D97-AF65-F5344CB8AC3E}">
        <p14:creationId xmlns:p14="http://schemas.microsoft.com/office/powerpoint/2010/main" val="820723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E55E88-5373-190C-F11C-ADC0373BBC31}"/>
              </a:ext>
            </a:extLst>
          </p:cNvPr>
          <p:cNvSpPr>
            <a:spLocks noGrp="1"/>
          </p:cNvSpPr>
          <p:nvPr>
            <p:ph type="title"/>
          </p:nvPr>
        </p:nvSpPr>
        <p:spPr/>
        <p:txBody>
          <a:bodyPr/>
          <a:lstStyle/>
          <a:p>
            <a:r>
              <a:rPr lang="ja-JP" altLang="en-US" dirty="0"/>
              <a:t>今後の予定</a:t>
            </a:r>
            <a:endParaRPr lang="ko-KR" altLang="en-US" dirty="0"/>
          </a:p>
        </p:txBody>
      </p:sp>
      <p:sp>
        <p:nvSpPr>
          <p:cNvPr id="3" name="내용 개체 틀 2">
            <a:extLst>
              <a:ext uri="{FF2B5EF4-FFF2-40B4-BE49-F238E27FC236}">
                <a16:creationId xmlns:a16="http://schemas.microsoft.com/office/drawing/2014/main" id="{E802F3E4-EAF4-5347-BDB0-8F2D2E6657E2}"/>
              </a:ext>
            </a:extLst>
          </p:cNvPr>
          <p:cNvSpPr>
            <a:spLocks noGrp="1"/>
          </p:cNvSpPr>
          <p:nvPr>
            <p:ph idx="1"/>
          </p:nvPr>
        </p:nvSpPr>
        <p:spPr>
          <a:xfrm>
            <a:off x="1097280" y="2108201"/>
            <a:ext cx="10058400" cy="4140199"/>
          </a:xfrm>
        </p:spPr>
        <p:txBody>
          <a:bodyPr>
            <a:normAutofit lnSpcReduction="10000"/>
          </a:bodyPr>
          <a:lstStyle/>
          <a:p>
            <a:pPr>
              <a:buFont typeface="Wingdings" panose="05000000000000000000" pitchFamily="2" charset="2"/>
              <a:buChar char="l"/>
            </a:pPr>
            <a:r>
              <a:rPr lang="en-US" altLang="ko-KR" sz="4000" dirty="0" err="1"/>
              <a:t>RunPod</a:t>
            </a:r>
            <a:r>
              <a:rPr lang="ja-JP" altLang="en-US" sz="4000" dirty="0"/>
              <a:t>から</a:t>
            </a:r>
            <a:r>
              <a:rPr lang="en-US" altLang="ja-JP" sz="4000" dirty="0"/>
              <a:t>GPU</a:t>
            </a:r>
            <a:r>
              <a:rPr lang="ja-JP" altLang="en-US" sz="4000" dirty="0"/>
              <a:t>レンタル</a:t>
            </a:r>
            <a:endParaRPr lang="en-US" altLang="ko-KR" sz="4000" dirty="0"/>
          </a:p>
          <a:p>
            <a:pPr>
              <a:buFont typeface="Wingdings" panose="05000000000000000000" pitchFamily="2" charset="2"/>
              <a:buChar char="l"/>
            </a:pPr>
            <a:r>
              <a:rPr lang="en-US" altLang="ko-KR" sz="4000" dirty="0" err="1"/>
              <a:t>LoRA</a:t>
            </a:r>
            <a:r>
              <a:rPr lang="en-US" altLang="ko-KR" sz="4000" dirty="0"/>
              <a:t>?</a:t>
            </a:r>
          </a:p>
          <a:p>
            <a:pPr>
              <a:buFont typeface="Wingdings" panose="05000000000000000000" pitchFamily="2" charset="2"/>
              <a:buChar char="l"/>
            </a:pPr>
            <a:r>
              <a:rPr lang="en-US" altLang="ko-KR" sz="4000" dirty="0" err="1"/>
              <a:t>CorrNet</a:t>
            </a:r>
            <a:r>
              <a:rPr lang="en-US" altLang="ko-KR" sz="4000" dirty="0"/>
              <a:t>?</a:t>
            </a:r>
          </a:p>
          <a:p>
            <a:pPr>
              <a:buFont typeface="Wingdings" panose="05000000000000000000" pitchFamily="2" charset="2"/>
              <a:buChar char="l"/>
            </a:pPr>
            <a:r>
              <a:rPr lang="en-US" altLang="ko-KR" sz="4000" dirty="0" err="1"/>
              <a:t>XGBoost</a:t>
            </a:r>
            <a:r>
              <a:rPr lang="ja-JP" altLang="en-US" sz="4000" dirty="0"/>
              <a:t>モデルとの結合を考慮</a:t>
            </a:r>
            <a:endParaRPr lang="en-US" altLang="ja-JP" sz="4000" dirty="0"/>
          </a:p>
          <a:p>
            <a:pPr>
              <a:buFont typeface="Wingdings" panose="05000000000000000000" pitchFamily="2" charset="2"/>
              <a:buChar char="l"/>
            </a:pPr>
            <a:r>
              <a:rPr lang="en-US" altLang="ko-KR" sz="4000" dirty="0"/>
              <a:t>Hyper parameter setting</a:t>
            </a:r>
          </a:p>
          <a:p>
            <a:endParaRPr lang="ko-KR" altLang="en-US" sz="4000" dirty="0"/>
          </a:p>
        </p:txBody>
      </p:sp>
    </p:spTree>
    <p:extLst>
      <p:ext uri="{BB962C8B-B14F-4D97-AF65-F5344CB8AC3E}">
        <p14:creationId xmlns:p14="http://schemas.microsoft.com/office/powerpoint/2010/main" val="2161283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A9446F-CF29-01B7-9DA4-BC4D627A0BEF}"/>
              </a:ext>
            </a:extLst>
          </p:cNvPr>
          <p:cNvSpPr>
            <a:spLocks noGrp="1"/>
          </p:cNvSpPr>
          <p:nvPr>
            <p:ph type="title"/>
          </p:nvPr>
        </p:nvSpPr>
        <p:spPr/>
        <p:txBody>
          <a:bodyPr/>
          <a:lstStyle/>
          <a:p>
            <a:r>
              <a:rPr lang="en-US" altLang="ko-KR" dirty="0"/>
              <a:t>Fine-tuned </a:t>
            </a:r>
            <a:r>
              <a:rPr lang="en-US" altLang="ko-KR" dirty="0" err="1"/>
              <a:t>RoBERTa</a:t>
            </a:r>
            <a:endParaRPr lang="ko-KR" altLang="en-US" dirty="0"/>
          </a:p>
        </p:txBody>
      </p:sp>
      <p:sp>
        <p:nvSpPr>
          <p:cNvPr id="3" name="내용 개체 틀 2">
            <a:extLst>
              <a:ext uri="{FF2B5EF4-FFF2-40B4-BE49-F238E27FC236}">
                <a16:creationId xmlns:a16="http://schemas.microsoft.com/office/drawing/2014/main" id="{ACB91513-EA51-DD26-16FC-755FEC19C61C}"/>
              </a:ext>
            </a:extLst>
          </p:cNvPr>
          <p:cNvSpPr>
            <a:spLocks noGrp="1"/>
          </p:cNvSpPr>
          <p:nvPr>
            <p:ph idx="1"/>
          </p:nvPr>
        </p:nvSpPr>
        <p:spPr/>
        <p:txBody>
          <a:bodyPr>
            <a:normAutofit/>
          </a:bodyPr>
          <a:lstStyle/>
          <a:p>
            <a:r>
              <a:rPr lang="en-US" altLang="ko-KR" sz="4000" dirty="0"/>
              <a:t>Bayesian Optimization </a:t>
            </a:r>
            <a:r>
              <a:rPr lang="ja-JP" altLang="en-US" sz="4000" dirty="0"/>
              <a:t>で最適の</a:t>
            </a:r>
            <a:r>
              <a:rPr lang="en-US" altLang="ja-JP" sz="4000" dirty="0"/>
              <a:t>Hyper-parameter</a:t>
            </a:r>
            <a:r>
              <a:rPr lang="ja-JP" altLang="en-US" sz="4000" dirty="0"/>
              <a:t>を探してる</a:t>
            </a:r>
            <a:r>
              <a:rPr lang="ja-JP" altLang="en-US" sz="4000"/>
              <a:t>中。</a:t>
            </a:r>
            <a:endParaRPr lang="en-US" altLang="ko-KR" sz="4000"/>
          </a:p>
          <a:p>
            <a:r>
              <a:rPr lang="en-US" altLang="ko-KR" sz="4000" dirty="0"/>
              <a:t>MSE : 0.065</a:t>
            </a:r>
            <a:endParaRPr lang="ko-KR" altLang="en-US" sz="4000" dirty="0"/>
          </a:p>
        </p:txBody>
      </p:sp>
    </p:spTree>
    <p:extLst>
      <p:ext uri="{BB962C8B-B14F-4D97-AF65-F5344CB8AC3E}">
        <p14:creationId xmlns:p14="http://schemas.microsoft.com/office/powerpoint/2010/main" val="950552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047839"/>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研究発表</a:t>
            </a:r>
            <a:r>
              <a:rPr lang="en-US" altLang="ja-JP" sz="4600" dirty="0">
                <a:solidFill>
                  <a:schemeClr val="bg1"/>
                </a:solidFill>
              </a:rPr>
              <a:t>14</a:t>
            </a:r>
            <a:br>
              <a:rPr lang="en-US" altLang="ja-JP" sz="4400" dirty="0">
                <a:solidFill>
                  <a:schemeClr val="bg1"/>
                </a:solidFill>
              </a:rPr>
            </a:br>
            <a:r>
              <a:rPr lang="en-US" altLang="ja-JP" sz="2100" dirty="0">
                <a:solidFill>
                  <a:schemeClr val="bg1"/>
                </a:solidFill>
              </a:rPr>
              <a:t>A model based on BERT for assigning VAD scores to sentences.</a:t>
            </a: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
        <p:nvSpPr>
          <p:cNvPr id="2" name="TextBox 1">
            <a:extLst>
              <a:ext uri="{FF2B5EF4-FFF2-40B4-BE49-F238E27FC236}">
                <a16:creationId xmlns:a16="http://schemas.microsoft.com/office/drawing/2014/main" id="{F603FD86-D33D-3915-59BA-9825B04C30A7}"/>
              </a:ext>
            </a:extLst>
          </p:cNvPr>
          <p:cNvSpPr txBox="1"/>
          <p:nvPr/>
        </p:nvSpPr>
        <p:spPr>
          <a:xfrm>
            <a:off x="471890" y="6211678"/>
            <a:ext cx="6352674" cy="369332"/>
          </a:xfrm>
          <a:prstGeom prst="rect">
            <a:avLst/>
          </a:prstGeom>
          <a:noFill/>
        </p:spPr>
        <p:txBody>
          <a:bodyPr wrap="square" rtlCol="0">
            <a:spAutoFit/>
          </a:bodyPr>
          <a:lstStyle/>
          <a:p>
            <a:r>
              <a:rPr lang="en-US" altLang="ko-KR" dirty="0">
                <a:solidFill>
                  <a:schemeClr val="bg1"/>
                </a:solidFill>
                <a:latin typeface="Meiryo UI" panose="020B0604030504040204" pitchFamily="34" charset="-128"/>
                <a:ea typeface="Meiryo UI" panose="020B0604030504040204" pitchFamily="34" charset="-128"/>
              </a:rPr>
              <a:t>github.com/Sion1225/</a:t>
            </a:r>
            <a:r>
              <a:rPr lang="en-US" altLang="ko-KR" dirty="0" err="1">
                <a:solidFill>
                  <a:schemeClr val="bg1"/>
                </a:solidFill>
                <a:latin typeface="Meiryo UI" panose="020B0604030504040204" pitchFamily="34" charset="-128"/>
                <a:ea typeface="Meiryo UI" panose="020B0604030504040204" pitchFamily="34" charset="-128"/>
              </a:rPr>
              <a:t>Assinging_VAD_scores_BERT</a:t>
            </a:r>
            <a:endParaRPr lang="ko-KR" altLang="en-US" dirty="0">
              <a:solidFill>
                <a:schemeClr val="bg1"/>
              </a:solidFill>
              <a:latin typeface="Meiryo UI" panose="020B0604030504040204" pitchFamily="34" charset="-128"/>
            </a:endParaRPr>
          </a:p>
        </p:txBody>
      </p:sp>
    </p:spTree>
    <p:extLst>
      <p:ext uri="{BB962C8B-B14F-4D97-AF65-F5344CB8AC3E}">
        <p14:creationId xmlns:p14="http://schemas.microsoft.com/office/powerpoint/2010/main" val="3255203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r>
              <a:rPr lang="en-US" altLang="ko-KR" dirty="0"/>
              <a:t> </a:t>
            </a:r>
            <a:r>
              <a:rPr lang="en-US" altLang="ko-KR" sz="1800" dirty="0"/>
              <a:t>(Sven </a:t>
            </a:r>
            <a:r>
              <a:rPr lang="en-US" altLang="ko-KR" sz="1800" dirty="0" err="1"/>
              <a:t>Buechel</a:t>
            </a:r>
            <a:r>
              <a:rPr lang="en-US" altLang="ko-KR" sz="1800" dirty="0"/>
              <a:t> et al.)</a:t>
            </a:r>
            <a:endParaRPr kumimoji="1" lang="ja-JP" altLang="en-US" sz="1800"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8022131" y="6408484"/>
            <a:ext cx="4057170" cy="461665"/>
          </a:xfrm>
          <a:prstGeom prst="rect">
            <a:avLst/>
          </a:prstGeom>
          <a:noFill/>
        </p:spPr>
        <p:txBody>
          <a:bodyPr wrap="square" rtlCol="0">
            <a:spAutoFit/>
          </a:bodyPr>
          <a:lstStyle/>
          <a:p>
            <a:r>
              <a:rPr lang="en-US" altLang="ja-JP" sz="1200" b="0" i="0" dirty="0">
                <a:solidFill>
                  <a:schemeClr val="bg1"/>
                </a:solidFill>
                <a:effectLst/>
                <a:latin typeface="-apple-system"/>
              </a:rPr>
              <a:t>Emo Bank </a:t>
            </a:r>
            <a:r>
              <a:rPr lang="en-US" altLang="ja-JP" sz="12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200" b="0" i="0" dirty="0">
                <a:solidFill>
                  <a:schemeClr val="bg1"/>
                </a:solidFill>
                <a:effectLst/>
                <a:latin typeface="-apple-system"/>
              </a:rPr>
              <a:t> (</a:t>
            </a:r>
            <a:r>
              <a:rPr lang="en-US" altLang="ja-JP" sz="1200" b="0" i="0" dirty="0" err="1">
                <a:solidFill>
                  <a:schemeClr val="bg1"/>
                </a:solidFill>
                <a:effectLst/>
                <a:latin typeface="-apple-system"/>
              </a:rPr>
              <a:t>Bostan</a:t>
            </a:r>
            <a:r>
              <a:rPr lang="en-US" altLang="ja-JP" sz="1200" b="0" i="0" dirty="0">
                <a:solidFill>
                  <a:schemeClr val="bg1"/>
                </a:solidFill>
                <a:effectLst/>
                <a:latin typeface="-apple-system"/>
              </a:rPr>
              <a:t> &amp; Klinger, COLING 2018)</a:t>
            </a:r>
            <a:endParaRPr kumimoji="1" lang="ja-JP" altLang="en-US" sz="1200" dirty="0">
              <a:solidFill>
                <a:schemeClr val="bg1"/>
              </a:solidFill>
            </a:endParaRPr>
          </a:p>
        </p:txBody>
      </p:sp>
    </p:spTree>
    <p:extLst>
      <p:ext uri="{BB962C8B-B14F-4D97-AF65-F5344CB8AC3E}">
        <p14:creationId xmlns:p14="http://schemas.microsoft.com/office/powerpoint/2010/main" val="3930346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45F1C0-4F58-256A-CE01-FCF75A9ACB66}"/>
              </a:ext>
            </a:extLst>
          </p:cNvPr>
          <p:cNvSpPr>
            <a:spLocks noGrp="1"/>
          </p:cNvSpPr>
          <p:nvPr>
            <p:ph type="title"/>
          </p:nvPr>
        </p:nvSpPr>
        <p:spPr/>
        <p:txBody>
          <a:bodyPr/>
          <a:lstStyle/>
          <a:p>
            <a:r>
              <a:rPr lang="en-US" altLang="ko-KR" dirty="0" err="1"/>
              <a:t>EmoBank</a:t>
            </a:r>
            <a:r>
              <a:rPr lang="en-US" altLang="ko-KR" dirty="0"/>
              <a:t> </a:t>
            </a:r>
            <a:r>
              <a:rPr lang="en-US" altLang="ko-KR" sz="1800" dirty="0"/>
              <a:t>(Sven </a:t>
            </a:r>
            <a:r>
              <a:rPr lang="en-US" altLang="ko-KR" sz="1800" dirty="0" err="1"/>
              <a:t>Buechel</a:t>
            </a:r>
            <a:r>
              <a:rPr lang="en-US" altLang="ko-KR" sz="1800" dirty="0"/>
              <a:t> et al.)</a:t>
            </a:r>
            <a:endParaRPr lang="ko-KR" altLang="en-US" sz="1800" dirty="0"/>
          </a:p>
        </p:txBody>
      </p:sp>
      <p:sp>
        <p:nvSpPr>
          <p:cNvPr id="3" name="내용 개체 틀 2">
            <a:extLst>
              <a:ext uri="{FF2B5EF4-FFF2-40B4-BE49-F238E27FC236}">
                <a16:creationId xmlns:a16="http://schemas.microsoft.com/office/drawing/2014/main" id="{64C24166-11C1-7989-087A-0B16395E41D9}"/>
              </a:ext>
            </a:extLst>
          </p:cNvPr>
          <p:cNvSpPr>
            <a:spLocks noGrp="1"/>
          </p:cNvSpPr>
          <p:nvPr>
            <p:ph idx="1"/>
          </p:nvPr>
        </p:nvSpPr>
        <p:spPr>
          <a:xfrm>
            <a:off x="1097280" y="1952090"/>
            <a:ext cx="10058400" cy="4397339"/>
          </a:xfrm>
        </p:spPr>
        <p:txBody>
          <a:bodyPr>
            <a:normAutofit fontScale="92500" lnSpcReduction="10000"/>
          </a:bodyPr>
          <a:lstStyle/>
          <a:p>
            <a:pPr>
              <a:buFont typeface="Wingdings" panose="05000000000000000000" pitchFamily="2" charset="2"/>
              <a:buChar char="l"/>
            </a:pPr>
            <a:r>
              <a:rPr lang="ja-JP" altLang="en-US" sz="2000" dirty="0"/>
              <a:t>既存のデータセット達は</a:t>
            </a:r>
            <a:r>
              <a:rPr lang="en-US" altLang="ja-JP" sz="2000" dirty="0"/>
              <a:t>Social media</a:t>
            </a:r>
            <a:r>
              <a:rPr lang="ja-JP" altLang="en-US" sz="2000" dirty="0"/>
              <a:t>及び、</a:t>
            </a:r>
            <a:r>
              <a:rPr lang="en-US" altLang="ja-JP" sz="2000" dirty="0"/>
              <a:t>review</a:t>
            </a:r>
            <a:r>
              <a:rPr lang="ja-JP" altLang="en-US" sz="2000" dirty="0"/>
              <a:t>に偏っていた。</a:t>
            </a:r>
            <a:endParaRPr lang="en-US" altLang="ja-JP" sz="2000" dirty="0"/>
          </a:p>
          <a:p>
            <a:pPr marL="0" indent="0">
              <a:buNone/>
            </a:pPr>
            <a:r>
              <a:rPr lang="ja-JP" altLang="en-US" sz="2000" dirty="0"/>
              <a:t>→色んな分野と</a:t>
            </a:r>
            <a:r>
              <a:rPr lang="en-US" altLang="ja-JP" sz="2000" dirty="0"/>
              <a:t>Platform</a:t>
            </a:r>
            <a:r>
              <a:rPr lang="ja-JP" altLang="en-US" sz="2000" dirty="0"/>
              <a:t>からデータを集めた。</a:t>
            </a:r>
            <a:endParaRPr lang="en-US" altLang="ja-JP" sz="2000" dirty="0"/>
          </a:p>
          <a:p>
            <a:pPr>
              <a:buFont typeface="Wingdings" panose="05000000000000000000" pitchFamily="2" charset="2"/>
              <a:buChar char="l"/>
            </a:pPr>
            <a:r>
              <a:rPr lang="en-US" altLang="ko-KR" sz="2000" dirty="0"/>
              <a:t>NLTK</a:t>
            </a:r>
            <a:r>
              <a:rPr lang="ja-JP" altLang="en-US" sz="2000" dirty="0"/>
              <a:t>でも提供されている</a:t>
            </a:r>
            <a:r>
              <a:rPr lang="en-US" altLang="ja-JP" sz="2000" dirty="0"/>
              <a:t>MASC(Manually Annotated Sub-Corpus)</a:t>
            </a:r>
            <a:r>
              <a:rPr lang="ja-JP" altLang="en-US" sz="2000" dirty="0"/>
              <a:t>にある多様なカテゴリーからコーパスを持ってきて構成した。</a:t>
            </a:r>
            <a:endParaRPr lang="en-US" altLang="ja-JP" sz="2000" dirty="0"/>
          </a:p>
          <a:p>
            <a:pPr>
              <a:buFont typeface="Wingdings" panose="05000000000000000000" pitchFamily="2" charset="2"/>
              <a:buChar char="l"/>
            </a:pPr>
            <a:r>
              <a:rPr lang="en-US" altLang="ja-JP" sz="2000" b="1" dirty="0"/>
              <a:t>C</a:t>
            </a:r>
            <a:r>
              <a:rPr lang="en-US" altLang="ko-KR" sz="2000" b="1" dirty="0"/>
              <a:t>rowdsourcing</a:t>
            </a:r>
            <a:r>
              <a:rPr lang="ja-JP" altLang="en-US" sz="2000" dirty="0"/>
              <a:t>でレベリング</a:t>
            </a:r>
            <a:endParaRPr lang="en-US" altLang="ja-JP" sz="2000" dirty="0"/>
          </a:p>
          <a:p>
            <a:pPr marL="0" indent="0">
              <a:buNone/>
            </a:pPr>
            <a:r>
              <a:rPr lang="ja-JP" altLang="en-US" sz="2000" dirty="0"/>
              <a:t>一部だけ</a:t>
            </a:r>
            <a:r>
              <a:rPr lang="ja-JP" altLang="en-US" sz="2000" b="1" dirty="0"/>
              <a:t>言語学を専攻した三人の学生が</a:t>
            </a:r>
            <a:r>
              <a:rPr lang="en-US" altLang="ja-JP" sz="2000" b="1" dirty="0"/>
              <a:t>VAD</a:t>
            </a:r>
            <a:r>
              <a:rPr lang="ja-JP" altLang="en-US" sz="2000" b="1" dirty="0"/>
              <a:t>を評価し、ラベルをつけ、</a:t>
            </a:r>
            <a:r>
              <a:rPr lang="en-US" altLang="ja-JP" sz="2000" b="1" dirty="0"/>
              <a:t>golden questions</a:t>
            </a:r>
            <a:r>
              <a:rPr lang="ja-JP" altLang="en-US" sz="2000" b="1" dirty="0"/>
              <a:t>を構成</a:t>
            </a:r>
            <a:r>
              <a:rPr lang="ja-JP" altLang="en-US" sz="2000" dirty="0"/>
              <a:t>し、品質を管理した。</a:t>
            </a:r>
            <a:endParaRPr lang="en-US" altLang="ja-JP" sz="2000" dirty="0"/>
          </a:p>
          <a:p>
            <a:pPr marL="0" indent="0">
              <a:buNone/>
            </a:pPr>
            <a:r>
              <a:rPr lang="ja-JP" altLang="en-US" sz="2000" dirty="0"/>
              <a:t>作業の殆どは殆どの</a:t>
            </a:r>
            <a:r>
              <a:rPr lang="en-US" altLang="ja-JP" sz="2000" dirty="0"/>
              <a:t>VAD</a:t>
            </a:r>
            <a:r>
              <a:rPr lang="ja-JP" altLang="en-US" sz="2000" dirty="0"/>
              <a:t>のデータセットが参考している</a:t>
            </a:r>
            <a:r>
              <a:rPr lang="en-US" altLang="ja-JP" sz="2000" dirty="0"/>
              <a:t>Bradley and Lang(1999)</a:t>
            </a:r>
            <a:r>
              <a:rPr lang="ja-JP" altLang="en-US" sz="2000" dirty="0"/>
              <a:t>の指示事項をもとにした。（ただし、９点の基準を５点に減らすことで認知負荷を減らせた。）</a:t>
            </a:r>
            <a:endParaRPr lang="en-US" altLang="ja-JP" sz="2000" dirty="0"/>
          </a:p>
          <a:p>
            <a:pPr marL="0" indent="0">
              <a:buNone/>
            </a:pPr>
            <a:r>
              <a:rPr lang="en-US" altLang="ja-JP" sz="2000" dirty="0"/>
              <a:t>Gold questions</a:t>
            </a:r>
            <a:r>
              <a:rPr lang="ja-JP" altLang="en-US" sz="2000" dirty="0"/>
              <a:t>によって評価され、</a:t>
            </a:r>
            <a:r>
              <a:rPr lang="ja-JP" altLang="en-US" sz="2000" b="1" dirty="0"/>
              <a:t>選別された</a:t>
            </a:r>
            <a:r>
              <a:rPr lang="en-US" altLang="ja-JP" sz="2000" b="1" dirty="0"/>
              <a:t>5</a:t>
            </a:r>
            <a:r>
              <a:rPr lang="ja-JP" altLang="en-US" sz="2000" b="1" dirty="0"/>
              <a:t>人の人がラベルを付けた</a:t>
            </a:r>
            <a:r>
              <a:rPr lang="ja-JP" altLang="en-US" sz="2000" dirty="0"/>
              <a:t>。（イギリス、アメリカ、アイランド、カナダ、オーストラリア、ニュージーランド）</a:t>
            </a:r>
            <a:endParaRPr lang="en-US" altLang="ja-JP" sz="2000" dirty="0"/>
          </a:p>
        </p:txBody>
      </p:sp>
    </p:spTree>
    <p:extLst>
      <p:ext uri="{BB962C8B-B14F-4D97-AF65-F5344CB8AC3E}">
        <p14:creationId xmlns:p14="http://schemas.microsoft.com/office/powerpoint/2010/main" val="239927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418191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1669D-15B3-DC17-297E-93CE768F685F}"/>
              </a:ext>
            </a:extLst>
          </p:cNvPr>
          <p:cNvSpPr>
            <a:spLocks noGrp="1"/>
          </p:cNvSpPr>
          <p:nvPr>
            <p:ph type="title"/>
          </p:nvPr>
        </p:nvSpPr>
        <p:spPr/>
        <p:txBody>
          <a:bodyPr/>
          <a:lstStyle/>
          <a:p>
            <a:r>
              <a:rPr kumimoji="1" lang="en-US" altLang="ja-JP" dirty="0" err="1"/>
              <a:t>EmoBank</a:t>
            </a:r>
            <a:r>
              <a:rPr kumimoji="1" lang="ja-JP" altLang="en-US" dirty="0"/>
              <a:t>のデータ分析</a:t>
            </a:r>
            <a:br>
              <a:rPr kumimoji="1" lang="en-US" altLang="ja-JP" dirty="0"/>
            </a:br>
            <a:r>
              <a:rPr kumimoji="1" lang="en-US" altLang="ja-JP" dirty="0"/>
              <a:t>Pandas Profiling Report</a:t>
            </a:r>
            <a:endParaRPr lang="ko-KR" altLang="en-US" dirty="0"/>
          </a:p>
        </p:txBody>
      </p:sp>
      <p:pic>
        <p:nvPicPr>
          <p:cNvPr id="5" name="그림 4">
            <a:extLst>
              <a:ext uri="{FF2B5EF4-FFF2-40B4-BE49-F238E27FC236}">
                <a16:creationId xmlns:a16="http://schemas.microsoft.com/office/drawing/2014/main" id="{CBC11970-E80F-3D38-F35B-34CB533F2911}"/>
              </a:ext>
            </a:extLst>
          </p:cNvPr>
          <p:cNvPicPr>
            <a:picLocks noChangeAspect="1"/>
          </p:cNvPicPr>
          <p:nvPr/>
        </p:nvPicPr>
        <p:blipFill rotWithShape="1">
          <a:blip r:embed="rId2"/>
          <a:srcRect l="18697" t="17653" r="50776" b="41408"/>
          <a:stretch/>
        </p:blipFill>
        <p:spPr>
          <a:xfrm>
            <a:off x="1097280" y="2065105"/>
            <a:ext cx="4714468" cy="3556373"/>
          </a:xfrm>
          <a:prstGeom prst="rect">
            <a:avLst/>
          </a:prstGeom>
        </p:spPr>
      </p:pic>
      <p:pic>
        <p:nvPicPr>
          <p:cNvPr id="7" name="그림 6">
            <a:extLst>
              <a:ext uri="{FF2B5EF4-FFF2-40B4-BE49-F238E27FC236}">
                <a16:creationId xmlns:a16="http://schemas.microsoft.com/office/drawing/2014/main" id="{3323053C-342B-5B4D-8577-D0B74796CC6D}"/>
              </a:ext>
            </a:extLst>
          </p:cNvPr>
          <p:cNvPicPr>
            <a:picLocks noChangeAspect="1"/>
          </p:cNvPicPr>
          <p:nvPr/>
        </p:nvPicPr>
        <p:blipFill rotWithShape="1">
          <a:blip r:embed="rId3"/>
          <a:srcRect l="34130" t="35656" r="29719" b="12060"/>
          <a:stretch/>
        </p:blipFill>
        <p:spPr>
          <a:xfrm>
            <a:off x="6748067" y="2065105"/>
            <a:ext cx="4407613" cy="3585682"/>
          </a:xfrm>
          <a:prstGeom prst="rect">
            <a:avLst/>
          </a:prstGeom>
        </p:spPr>
      </p:pic>
      <p:pic>
        <p:nvPicPr>
          <p:cNvPr id="9" name="그림 8">
            <a:extLst>
              <a:ext uri="{FF2B5EF4-FFF2-40B4-BE49-F238E27FC236}">
                <a16:creationId xmlns:a16="http://schemas.microsoft.com/office/drawing/2014/main" id="{8A21B0E7-289B-733F-3CB2-90CCF126278A}"/>
              </a:ext>
            </a:extLst>
          </p:cNvPr>
          <p:cNvPicPr>
            <a:picLocks noChangeAspect="1"/>
          </p:cNvPicPr>
          <p:nvPr/>
        </p:nvPicPr>
        <p:blipFill rotWithShape="1">
          <a:blip r:embed="rId4"/>
          <a:srcRect l="9188" t="30112" r="12153" b="44869"/>
          <a:stretch/>
        </p:blipFill>
        <p:spPr>
          <a:xfrm>
            <a:off x="1768866" y="3000053"/>
            <a:ext cx="8085763" cy="1715786"/>
          </a:xfrm>
          <a:prstGeom prst="rect">
            <a:avLst/>
          </a:prstGeom>
        </p:spPr>
      </p:pic>
    </p:spTree>
    <p:extLst>
      <p:ext uri="{BB962C8B-B14F-4D97-AF65-F5344CB8AC3E}">
        <p14:creationId xmlns:p14="http://schemas.microsoft.com/office/powerpoint/2010/main" val="358677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VDA</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387353"/>
            <a:ext cx="10058400" cy="415498"/>
          </a:xfrm>
          <a:prstGeom prst="rect">
            <a:avLst/>
          </a:prstGeom>
          <a:noFill/>
        </p:spPr>
        <p:txBody>
          <a:bodyPr wrap="square" rtlCol="0">
            <a:spAutoFit/>
          </a:bodyPr>
          <a:lstStyle/>
          <a:p>
            <a:r>
              <a:rPr lang="en-US" altLang="ja-JP" sz="1050" b="0" i="0" dirty="0">
                <a:solidFill>
                  <a:schemeClr val="bg1"/>
                </a:solidFill>
                <a:effectLst/>
                <a:latin typeface="Söhne"/>
              </a:rPr>
              <a:t>M. Moors, A. De </a:t>
            </a:r>
            <a:r>
              <a:rPr lang="en-US" altLang="ja-JP" sz="1050" b="0" i="0" dirty="0" err="1">
                <a:solidFill>
                  <a:schemeClr val="bg1"/>
                </a:solidFill>
                <a:effectLst/>
                <a:latin typeface="Söhne"/>
              </a:rPr>
              <a:t>Houwer</a:t>
            </a:r>
            <a:r>
              <a:rPr lang="en-US" altLang="ja-JP" sz="1050" b="0" i="0" dirty="0">
                <a:solidFill>
                  <a:schemeClr val="bg1"/>
                </a:solidFill>
                <a:effectLst/>
                <a:latin typeface="Söhne"/>
              </a:rPr>
              <a:t>, J. Hermans, D. </a:t>
            </a:r>
            <a:r>
              <a:rPr lang="en-US" altLang="ja-JP" sz="1050" b="0" i="0" dirty="0" err="1">
                <a:solidFill>
                  <a:schemeClr val="bg1"/>
                </a:solidFill>
                <a:effectLst/>
                <a:latin typeface="Söhne"/>
              </a:rPr>
              <a:t>Wanmaker</a:t>
            </a:r>
            <a:r>
              <a:rPr lang="en-US" altLang="ja-JP" sz="1050" b="0" i="0" dirty="0">
                <a:solidFill>
                  <a:schemeClr val="bg1"/>
                </a:solidFill>
                <a:effectLst/>
                <a:latin typeface="Söhne"/>
              </a:rPr>
              <a:t>, S. van </a:t>
            </a:r>
            <a:r>
              <a:rPr lang="en-US" altLang="ja-JP" sz="1050" b="0" i="0" dirty="0" err="1">
                <a:solidFill>
                  <a:schemeClr val="bg1"/>
                </a:solidFill>
                <a:effectLst/>
                <a:latin typeface="Söhne"/>
              </a:rPr>
              <a:t>Schie</a:t>
            </a:r>
            <a:r>
              <a:rPr lang="en-US" altLang="ja-JP" sz="1050" b="0" i="0" dirty="0">
                <a:solidFill>
                  <a:schemeClr val="bg1"/>
                </a:solidFill>
                <a:effectLst/>
                <a:latin typeface="Söhne"/>
              </a:rPr>
              <a:t>, K. Van </a:t>
            </a:r>
            <a:r>
              <a:rPr lang="en-US" altLang="ja-JP" sz="1050" b="0" i="0" dirty="0" err="1">
                <a:solidFill>
                  <a:schemeClr val="bg1"/>
                </a:solidFill>
                <a:effectLst/>
                <a:latin typeface="Söhne"/>
              </a:rPr>
              <a:t>Harmelen</a:t>
            </a:r>
            <a:r>
              <a:rPr lang="en-US" altLang="ja-JP" sz="1050" b="0" i="0" dirty="0">
                <a:solidFill>
                  <a:schemeClr val="bg1"/>
                </a:solidFill>
                <a:effectLst/>
                <a:latin typeface="Söhne"/>
              </a:rPr>
              <a:t>, A. De </a:t>
            </a:r>
            <a:r>
              <a:rPr lang="en-US" altLang="ja-JP" sz="1050" b="0" i="0" dirty="0" err="1">
                <a:solidFill>
                  <a:schemeClr val="bg1"/>
                </a:solidFill>
                <a:effectLst/>
                <a:latin typeface="Söhne"/>
              </a:rPr>
              <a:t>Schryver</a:t>
            </a:r>
            <a:r>
              <a:rPr lang="en-US" altLang="ja-JP" sz="1050" b="0" i="0" dirty="0">
                <a:solidFill>
                  <a:schemeClr val="bg1"/>
                </a:solidFill>
                <a:effectLst/>
                <a:latin typeface="Söhne"/>
              </a:rPr>
              <a:t>, M. De Winne, J. </a:t>
            </a:r>
            <a:r>
              <a:rPr lang="en-US" altLang="ja-JP" sz="1050" b="0" i="0" dirty="0" err="1">
                <a:solidFill>
                  <a:schemeClr val="bg1"/>
                </a:solidFill>
                <a:effectLst/>
                <a:latin typeface="Söhne"/>
              </a:rPr>
              <a:t>Brysbaert</a:t>
            </a:r>
            <a:r>
              <a:rPr lang="en-US" altLang="ja-JP" sz="1050" b="0" i="0" dirty="0">
                <a:solidFill>
                  <a:schemeClr val="bg1"/>
                </a:solidFill>
                <a:effectLst/>
                <a:latin typeface="Söhne"/>
              </a:rPr>
              <a:t>, M., "Norms of valence, arousal, dominance, and age of acquisition for 4,300 Dutch words," Behavior Research Methods, vol. 45, no. 1, pp. 169-177, 2013. [Online]. Available: </a:t>
            </a:r>
            <a:r>
              <a:rPr lang="en-US" altLang="ja-JP" sz="1050" b="0" i="0" u="sng" dirty="0">
                <a:solidFill>
                  <a:schemeClr val="bg1"/>
                </a:solidFill>
                <a:effectLst/>
                <a:latin typeface="Söhne"/>
                <a:hlinkClick r:id="rId2">
                  <a:extLst>
                    <a:ext uri="{A12FA001-AC4F-418D-AE19-62706E023703}">
                      <ahyp:hlinkClr xmlns:ahyp="http://schemas.microsoft.com/office/drawing/2018/hyperlinkcolor" val="tx"/>
                    </a:ext>
                  </a:extLst>
                </a:hlinkClick>
              </a:rPr>
              <a:t>https://biblio.ugent.be/publication/2958608/file/6776017.pdf</a:t>
            </a:r>
            <a:endParaRPr kumimoji="1" lang="ja-JP" altLang="en-US" sz="1050"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xmlns="">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1863</TotalTime>
  <Words>1972</Words>
  <Application>Microsoft Office PowerPoint</Application>
  <PresentationFormat>와이드스크린</PresentationFormat>
  <Paragraphs>215</Paragraphs>
  <Slides>38</Slides>
  <Notes>1</Notes>
  <HiddenSlides>14</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38</vt:i4>
      </vt:variant>
    </vt:vector>
  </HeadingPairs>
  <TitlesOfParts>
    <vt:vector size="50" baseType="lpstr">
      <vt:lpstr>-apple-system</vt:lpstr>
      <vt:lpstr>Meiryo</vt:lpstr>
      <vt:lpstr>Meiryo UI</vt:lpstr>
      <vt:lpstr>Noto Sans CJK KR Regular</vt:lpstr>
      <vt:lpstr>Söhne</vt:lpstr>
      <vt:lpstr>Abadi</vt:lpstr>
      <vt:lpstr>Calibri</vt:lpstr>
      <vt:lpstr>Cambria Math</vt:lpstr>
      <vt:lpstr>Franklin Gothic Book</vt:lpstr>
      <vt:lpstr>Open Sans</vt:lpstr>
      <vt:lpstr>Wingdings</vt:lpstr>
      <vt:lpstr>1_RetrospectVTI</vt:lpstr>
      <vt:lpstr>感情認識に基づく対話システムのための VAD評価モデル</vt:lpstr>
      <vt:lpstr>PowerPoint 프레젠테이션</vt:lpstr>
      <vt:lpstr>EmoBank (Sven Buechel et al.)</vt:lpstr>
      <vt:lpstr>EmoBank (Sven Buechel et al.)</vt:lpstr>
      <vt:lpstr>EmoBankのデータ分析</vt:lpstr>
      <vt:lpstr>EmoBankのデータ分析 Pandas Profiling Report</vt:lpstr>
      <vt:lpstr>VADの間の相関関係</vt:lpstr>
      <vt:lpstr>VAD予測モデル</vt:lpstr>
      <vt:lpstr>VAD予測モデル by XGBoost</vt:lpstr>
      <vt:lpstr>RoBERTa</vt:lpstr>
      <vt:lpstr>RoBERTa の Subword Tokenizer</vt:lpstr>
      <vt:lpstr>前処理とTokenize fuctionの作成</vt:lpstr>
      <vt:lpstr>出力ベクトルの選択。</vt:lpstr>
      <vt:lpstr>モデルの設計</vt:lpstr>
      <vt:lpstr>Correlation Layer (FFNN)</vt:lpstr>
      <vt:lpstr>Bayesian Optimization</vt:lpstr>
      <vt:lpstr>Correlation Layer (FFNN)</vt:lpstr>
      <vt:lpstr>Optimizer &amp; Learning Scheduler</vt:lpstr>
      <vt:lpstr>Optimizer &amp; Learning Scheduler</vt:lpstr>
      <vt:lpstr>Warmup-Exponential decay Learning schedular</vt:lpstr>
      <vt:lpstr>今後の予定</vt:lpstr>
      <vt:lpstr>Fine-tuned RoBERTa</vt:lpstr>
      <vt:lpstr>PowerPoint 프레젠테이션</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프레젠테이션</vt:lpstr>
      <vt:lpstr>Position Embedding</vt:lpstr>
      <vt:lpstr>Masked Language Model (MLM)</vt:lpstr>
      <vt:lpstr>Next Sentence Prediction (NSP)</vt:lpstr>
      <vt:lpstr>Segment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Siwon</cp:lastModifiedBy>
  <cp:revision>191</cp:revision>
  <dcterms:created xsi:type="dcterms:W3CDTF">2023-05-18T06:05:56Z</dcterms:created>
  <dcterms:modified xsi:type="dcterms:W3CDTF">2023-07-10T04:25:24Z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